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7"/>
    <p:sldId id="257" r:id="rId88"/>
    <p:sldId id="258" r:id="rId89"/>
    <p:sldId id="259" r:id="rId90"/>
    <p:sldId id="260" r:id="rId91"/>
    <p:sldId id="261" r:id="rId92"/>
    <p:sldId id="262" r:id="rId93"/>
    <p:sldId id="263" r:id="rId94"/>
    <p:sldId id="264" r:id="rId95"/>
    <p:sldId id="265" r:id="rId96"/>
    <p:sldId id="266" r:id="rId97"/>
    <p:sldId id="267" r:id="rId98"/>
    <p:sldId id="268" r:id="rId99"/>
    <p:sldId id="269" r:id="rId100"/>
    <p:sldId id="270" r:id="rId10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Kollektif" charset="1" panose="020B0604020101010102"/>
      <p:regular r:id="rId12"/>
    </p:embeddedFont>
    <p:embeddedFont>
      <p:font typeface="Kollektif Bold" charset="1" panose="020B0604020101010102"/>
      <p:regular r:id="rId13"/>
    </p:embeddedFont>
    <p:embeddedFont>
      <p:font typeface="Kollektif Italics" charset="1" panose="020B0604020101010102"/>
      <p:regular r:id="rId14"/>
    </p:embeddedFont>
    <p:embeddedFont>
      <p:font typeface="Kollektif Bold Italics" charset="1" panose="020B0604020101010102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Rustic Printed" charset="1" panose="00000000000000000000"/>
      <p:regular r:id="rId20"/>
    </p:embeddedFont>
    <p:embeddedFont>
      <p:font typeface="Canva Sans 2" charset="1" panose="020B0503030501040103"/>
      <p:regular r:id="rId21"/>
    </p:embeddedFont>
    <p:embeddedFont>
      <p:font typeface="Canva Sans 2 Bold" charset="1" panose="020B0803030501040103"/>
      <p:regular r:id="rId22"/>
    </p:embeddedFont>
    <p:embeddedFont>
      <p:font typeface="Canva Sans 2 Italics" charset="1" panose="020B0503030501040103"/>
      <p:regular r:id="rId23"/>
    </p:embeddedFont>
    <p:embeddedFont>
      <p:font typeface="Canva Sans 2 Bold Italics" charset="1" panose="020B0803030501040103"/>
      <p:regular r:id="rId24"/>
    </p:embeddedFont>
    <p:embeddedFont>
      <p:font typeface="Arial" charset="1" panose="020B0502020202020204"/>
      <p:regular r:id="rId25"/>
    </p:embeddedFont>
    <p:embeddedFont>
      <p:font typeface="Arial Bold" charset="1" panose="020B0802020202020204"/>
      <p:regular r:id="rId26"/>
    </p:embeddedFont>
    <p:embeddedFont>
      <p:font typeface="Arial Italics" charset="1" panose="020B0502020202090204"/>
      <p:regular r:id="rId27"/>
    </p:embeddedFont>
    <p:embeddedFont>
      <p:font typeface="Arial Bold Italics" charset="1" panose="020B0802020202090204"/>
      <p:regular r:id="rId28"/>
    </p:embeddedFont>
    <p:embeddedFont>
      <p:font typeface="Public Sans" charset="1" panose="00000000000000000000"/>
      <p:regular r:id="rId29"/>
    </p:embeddedFont>
    <p:embeddedFont>
      <p:font typeface="Public Sans Bold" charset="1" panose="00000000000000000000"/>
      <p:regular r:id="rId30"/>
    </p:embeddedFont>
    <p:embeddedFont>
      <p:font typeface="Public Sans Italics" charset="1" panose="00000000000000000000"/>
      <p:regular r:id="rId31"/>
    </p:embeddedFont>
    <p:embeddedFont>
      <p:font typeface="Public Sans Bold Italics" charset="1" panose="00000000000000000000"/>
      <p:regular r:id="rId32"/>
    </p:embeddedFont>
    <p:embeddedFont>
      <p:font typeface="Public Sans Thin" charset="1" panose="00000000000000000000"/>
      <p:regular r:id="rId33"/>
    </p:embeddedFont>
    <p:embeddedFont>
      <p:font typeface="Public Sans Thin Italics" charset="1" panose="00000000000000000000"/>
      <p:regular r:id="rId34"/>
    </p:embeddedFont>
    <p:embeddedFont>
      <p:font typeface="Public Sans Medium" charset="1" panose="00000000000000000000"/>
      <p:regular r:id="rId35"/>
    </p:embeddedFont>
    <p:embeddedFont>
      <p:font typeface="Public Sans Medium Italics" charset="1" panose="00000000000000000000"/>
      <p:regular r:id="rId36"/>
    </p:embeddedFont>
    <p:embeddedFont>
      <p:font typeface="Public Sans Heavy" charset="1" panose="00000000000000000000"/>
      <p:regular r:id="rId37"/>
    </p:embeddedFont>
    <p:embeddedFont>
      <p:font typeface="Public Sans Heavy Italics" charset="1" panose="00000000000000000000"/>
      <p:regular r:id="rId38"/>
    </p:embeddedFont>
    <p:embeddedFont>
      <p:font typeface="Canva Sans 1" charset="1" panose="020B0503030501040103"/>
      <p:regular r:id="rId39"/>
    </p:embeddedFont>
    <p:embeddedFont>
      <p:font typeface="Canva Sans 1 Bold" charset="1" panose="020B0803030501040103"/>
      <p:regular r:id="rId40"/>
    </p:embeddedFont>
    <p:embeddedFont>
      <p:font typeface="Canva Sans 1 Italics" charset="1" panose="020B0503030501040103"/>
      <p:regular r:id="rId41"/>
    </p:embeddedFont>
    <p:embeddedFont>
      <p:font typeface="Canva Sans 1 Bold Italics" charset="1" panose="020B0803030501040103"/>
      <p:regular r:id="rId42"/>
    </p:embeddedFont>
    <p:embeddedFont>
      <p:font typeface="Canva Sans 1 Medium" charset="1" panose="020B0603030501040103"/>
      <p:regular r:id="rId43"/>
    </p:embeddedFont>
    <p:embeddedFont>
      <p:font typeface="Canva Sans 1 Medium Italics" charset="1" panose="020B0603030501040103"/>
      <p:regular r:id="rId44"/>
    </p:embeddedFont>
    <p:embeddedFont>
      <p:font typeface="Codec Pro" charset="1" panose="00000500000000000000"/>
      <p:regular r:id="rId45"/>
    </p:embeddedFont>
    <p:embeddedFont>
      <p:font typeface="Codec Pro Bold" charset="1" panose="00000600000000000000"/>
      <p:regular r:id="rId46"/>
    </p:embeddedFont>
    <p:embeddedFont>
      <p:font typeface="Codec Pro Thin" charset="1" panose="00000200000000000000"/>
      <p:regular r:id="rId47"/>
    </p:embeddedFont>
    <p:embeddedFont>
      <p:font typeface="Codec Pro Light" charset="1" panose="00000300000000000000"/>
      <p:regular r:id="rId48"/>
    </p:embeddedFont>
    <p:embeddedFont>
      <p:font typeface="Codec Pro Ultra-Bold" charset="1" panose="00000700000000000000"/>
      <p:regular r:id="rId49"/>
    </p:embeddedFont>
    <p:embeddedFont>
      <p:font typeface="Codec Pro Heavy" charset="1" panose="00000A00000000000000"/>
      <p:regular r:id="rId50"/>
    </p:embeddedFont>
    <p:embeddedFont>
      <p:font typeface="Libre Franklin" charset="1" panose="00000500000000000000"/>
      <p:regular r:id="rId51"/>
    </p:embeddedFont>
    <p:embeddedFont>
      <p:font typeface="Libre Franklin Bold" charset="1" panose="00000800000000000000"/>
      <p:regular r:id="rId52"/>
    </p:embeddedFont>
    <p:embeddedFont>
      <p:font typeface="Libre Franklin Italics" charset="1" panose="00000500000000000000"/>
      <p:regular r:id="rId53"/>
    </p:embeddedFont>
    <p:embeddedFont>
      <p:font typeface="Libre Franklin Bold Italics" charset="1" panose="00000800000000000000"/>
      <p:regular r:id="rId54"/>
    </p:embeddedFont>
    <p:embeddedFont>
      <p:font typeface="Libre Franklin Thin" charset="1" panose="00000300000000000000"/>
      <p:regular r:id="rId55"/>
    </p:embeddedFont>
    <p:embeddedFont>
      <p:font typeface="Libre Franklin Thin Italics" charset="1" panose="00000300000000000000"/>
      <p:regular r:id="rId56"/>
    </p:embeddedFont>
    <p:embeddedFont>
      <p:font typeface="Libre Franklin Extra-Light" charset="1" panose="00000300000000000000"/>
      <p:regular r:id="rId57"/>
    </p:embeddedFont>
    <p:embeddedFont>
      <p:font typeface="Libre Franklin Extra-Light Italics" charset="1" panose="00000300000000000000"/>
      <p:regular r:id="rId58"/>
    </p:embeddedFont>
    <p:embeddedFont>
      <p:font typeface="Libre Franklin Light" charset="1" panose="00000400000000000000"/>
      <p:regular r:id="rId59"/>
    </p:embeddedFont>
    <p:embeddedFont>
      <p:font typeface="Libre Franklin Light Italics" charset="1" panose="00000400000000000000"/>
      <p:regular r:id="rId60"/>
    </p:embeddedFont>
    <p:embeddedFont>
      <p:font typeface="Libre Franklin Medium" charset="1" panose="00000600000000000000"/>
      <p:regular r:id="rId61"/>
    </p:embeddedFont>
    <p:embeddedFont>
      <p:font typeface="Libre Franklin Medium Italics" charset="1" panose="00000600000000000000"/>
      <p:regular r:id="rId62"/>
    </p:embeddedFont>
    <p:embeddedFont>
      <p:font typeface="Libre Franklin Semi-Bold" charset="1" panose="00000700000000000000"/>
      <p:regular r:id="rId63"/>
    </p:embeddedFont>
    <p:embeddedFont>
      <p:font typeface="Libre Franklin Semi-Bold Italics" charset="1" panose="00000700000000000000"/>
      <p:regular r:id="rId64"/>
    </p:embeddedFont>
    <p:embeddedFont>
      <p:font typeface="Libre Franklin Ultra-Bold" charset="1" panose="00000900000000000000"/>
      <p:regular r:id="rId65"/>
    </p:embeddedFont>
    <p:embeddedFont>
      <p:font typeface="Libre Franklin Ultra-Bold Italics" charset="1" panose="00000900000000000000"/>
      <p:regular r:id="rId66"/>
    </p:embeddedFont>
    <p:embeddedFont>
      <p:font typeface="Libre Franklin Heavy" charset="1" panose="00000A00000000000000"/>
      <p:regular r:id="rId67"/>
    </p:embeddedFont>
    <p:embeddedFont>
      <p:font typeface="Libre Franklin Heavy Italics" charset="1" panose="00000A00000000000000"/>
      <p:regular r:id="rId68"/>
    </p:embeddedFont>
    <p:embeddedFont>
      <p:font typeface="Montserrat" charset="1" panose="00000500000000000000"/>
      <p:regular r:id="rId69"/>
    </p:embeddedFont>
    <p:embeddedFont>
      <p:font typeface="Montserrat Bold" charset="1" panose="00000800000000000000"/>
      <p:regular r:id="rId70"/>
    </p:embeddedFont>
    <p:embeddedFont>
      <p:font typeface="Montserrat Italics" charset="1" panose="00000500000000000000"/>
      <p:regular r:id="rId71"/>
    </p:embeddedFont>
    <p:embeddedFont>
      <p:font typeface="Montserrat Bold Italics" charset="1" panose="00000800000000000000"/>
      <p:regular r:id="rId72"/>
    </p:embeddedFont>
    <p:embeddedFont>
      <p:font typeface="Montserrat Thin" charset="1" panose="00000300000000000000"/>
      <p:regular r:id="rId73"/>
    </p:embeddedFont>
    <p:embeddedFont>
      <p:font typeface="Montserrat Thin Italics" charset="1" panose="00000300000000000000"/>
      <p:regular r:id="rId74"/>
    </p:embeddedFont>
    <p:embeddedFont>
      <p:font typeface="Montserrat Extra-Light" charset="1" panose="00000300000000000000"/>
      <p:regular r:id="rId75"/>
    </p:embeddedFont>
    <p:embeddedFont>
      <p:font typeface="Montserrat Extra-Light Italics" charset="1" panose="00000300000000000000"/>
      <p:regular r:id="rId76"/>
    </p:embeddedFont>
    <p:embeddedFont>
      <p:font typeface="Montserrat Light" charset="1" panose="00000400000000000000"/>
      <p:regular r:id="rId77"/>
    </p:embeddedFont>
    <p:embeddedFont>
      <p:font typeface="Montserrat Light Italics" charset="1" panose="00000400000000000000"/>
      <p:regular r:id="rId78"/>
    </p:embeddedFont>
    <p:embeddedFont>
      <p:font typeface="Montserrat Medium" charset="1" panose="00000600000000000000"/>
      <p:regular r:id="rId79"/>
    </p:embeddedFont>
    <p:embeddedFont>
      <p:font typeface="Montserrat Medium Italics" charset="1" panose="00000600000000000000"/>
      <p:regular r:id="rId80"/>
    </p:embeddedFont>
    <p:embeddedFont>
      <p:font typeface="Montserrat Semi-Bold" charset="1" panose="00000700000000000000"/>
      <p:regular r:id="rId81"/>
    </p:embeddedFont>
    <p:embeddedFont>
      <p:font typeface="Montserrat Semi-Bold Italics" charset="1" panose="00000700000000000000"/>
      <p:regular r:id="rId82"/>
    </p:embeddedFont>
    <p:embeddedFont>
      <p:font typeface="Montserrat Ultra-Bold" charset="1" panose="00000900000000000000"/>
      <p:regular r:id="rId83"/>
    </p:embeddedFont>
    <p:embeddedFont>
      <p:font typeface="Montserrat Ultra-Bold Italics" charset="1" panose="00000900000000000000"/>
      <p:regular r:id="rId84"/>
    </p:embeddedFont>
    <p:embeddedFont>
      <p:font typeface="Montserrat Heavy" charset="1" panose="00000A00000000000000"/>
      <p:regular r:id="rId85"/>
    </p:embeddedFont>
    <p:embeddedFont>
      <p:font typeface="Montserrat Heavy Italics" charset="1" panose="00000A0000000000000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4.xml" Type="http://schemas.openxmlformats.org/officeDocument/2006/relationships/slide"/><Relationship Id="rId101" Target="slides/slide1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slides/slide1.xml" Type="http://schemas.openxmlformats.org/officeDocument/2006/relationships/slide"/><Relationship Id="rId88" Target="slides/slide2.xml" Type="http://schemas.openxmlformats.org/officeDocument/2006/relationships/slide"/><Relationship Id="rId89" Target="slides/slide3.xml" Type="http://schemas.openxmlformats.org/officeDocument/2006/relationships/slide"/><Relationship Id="rId9" Target="fonts/font9.fntdata" Type="http://schemas.openxmlformats.org/officeDocument/2006/relationships/font"/><Relationship Id="rId90" Target="slides/slide4.xml" Type="http://schemas.openxmlformats.org/officeDocument/2006/relationships/slide"/><Relationship Id="rId91" Target="slides/slide5.xml" Type="http://schemas.openxmlformats.org/officeDocument/2006/relationships/slide"/><Relationship Id="rId92" Target="slides/slide6.xml" Type="http://schemas.openxmlformats.org/officeDocument/2006/relationships/slide"/><Relationship Id="rId93" Target="slides/slide7.xml" Type="http://schemas.openxmlformats.org/officeDocument/2006/relationships/slide"/><Relationship Id="rId94" Target="slides/slide8.xml" Type="http://schemas.openxmlformats.org/officeDocument/2006/relationships/slide"/><Relationship Id="rId95" Target="slides/slide9.xml" Type="http://schemas.openxmlformats.org/officeDocument/2006/relationships/slide"/><Relationship Id="rId96" Target="slides/slide10.xml" Type="http://schemas.openxmlformats.org/officeDocument/2006/relationships/slide"/><Relationship Id="rId97" Target="slides/slide11.xml" Type="http://schemas.openxmlformats.org/officeDocument/2006/relationships/slide"/><Relationship Id="rId98" Target="slides/slide12.xml" Type="http://schemas.openxmlformats.org/officeDocument/2006/relationships/slide"/><Relationship Id="rId99" Target="slides/slide13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2" Target="../media/image76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8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8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56.png" Type="http://schemas.openxmlformats.org/officeDocument/2006/relationships/image"/><Relationship Id="rId14" Target="../media/image57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8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3162" y="-789039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44801" y="9258300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50933">
            <a:off x="-2582731" y="3638336"/>
            <a:ext cx="4236628" cy="4828066"/>
          </a:xfrm>
          <a:custGeom>
            <a:avLst/>
            <a:gdLst/>
            <a:ahLst/>
            <a:cxnLst/>
            <a:rect r="r" b="b" t="t" l="l"/>
            <a:pathLst>
              <a:path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84336" y="-1920382"/>
            <a:ext cx="4623736" cy="3907057"/>
          </a:xfrm>
          <a:custGeom>
            <a:avLst/>
            <a:gdLst/>
            <a:ahLst/>
            <a:cxnLst/>
            <a:rect r="r" b="b" t="t" l="l"/>
            <a:pathLst>
              <a:path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66315">
            <a:off x="16272866" y="2044607"/>
            <a:ext cx="3659690" cy="4299195"/>
          </a:xfrm>
          <a:custGeom>
            <a:avLst/>
            <a:gdLst/>
            <a:ahLst/>
            <a:cxnLst/>
            <a:rect r="r" b="b" t="t" l="l"/>
            <a:pathLst>
              <a:path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611628">
            <a:off x="1608356" y="-1969747"/>
            <a:ext cx="4007991" cy="3041063"/>
          </a:xfrm>
          <a:custGeom>
            <a:avLst/>
            <a:gdLst/>
            <a:ahLst/>
            <a:cxnLst/>
            <a:rect r="r" b="b" t="t" l="l"/>
            <a:pathLst>
              <a:path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5004322" y="3142017"/>
            <a:ext cx="8677414" cy="409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1"/>
              </a:lnSpc>
            </a:pPr>
            <a:r>
              <a:rPr lang="en-US" sz="16251" spc="-975">
                <a:solidFill>
                  <a:srgbClr val="0B4E7C"/>
                </a:solidFill>
                <a:latin typeface="Rustic Printed"/>
              </a:rPr>
              <a:t>GROUP - 06</a:t>
            </a:r>
          </a:p>
          <a:p>
            <a:pPr algn="ctr" marL="0" indent="0" lvl="0">
              <a:lnSpc>
                <a:spcPts val="13651"/>
              </a:lnSpc>
            </a:pPr>
            <a:r>
              <a:rPr lang="en-US" sz="16251" spc="-975">
                <a:solidFill>
                  <a:srgbClr val="0B4E7C"/>
                </a:solidFill>
                <a:latin typeface="Rustic Printed"/>
              </a:rPr>
              <a:t>PROJECT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4142913">
            <a:off x="12781275" y="2571123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70593" y="7092528"/>
            <a:ext cx="10355609" cy="38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55"/>
              </a:lnSpc>
              <a:spcBef>
                <a:spcPct val="0"/>
              </a:spcBef>
            </a:pPr>
            <a:r>
              <a:rPr lang="en-US" sz="2841" spc="179">
                <a:solidFill>
                  <a:srgbClr val="000000"/>
                </a:solidFill>
                <a:latin typeface="Canva Sans 1 Medium"/>
              </a:rPr>
              <a:t>-STUDENTS' PERFORMANCE-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6823717">
            <a:off x="2885331" y="6085992"/>
            <a:ext cx="2770524" cy="1664799"/>
          </a:xfrm>
          <a:custGeom>
            <a:avLst/>
            <a:gdLst/>
            <a:ahLst/>
            <a:cxnLst/>
            <a:rect r="r" b="b" t="t" l="l"/>
            <a:pathLst>
              <a:path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4270593" y="2612842"/>
            <a:ext cx="1467459" cy="1581362"/>
          </a:xfrm>
          <a:custGeom>
            <a:avLst/>
            <a:gdLst/>
            <a:ahLst/>
            <a:cxnLst/>
            <a:rect r="r" b="b" t="t" l="l"/>
            <a:pathLst>
              <a:path h="1581362" w="1467459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026394" y="6430583"/>
            <a:ext cx="1140143" cy="1228640"/>
          </a:xfrm>
          <a:custGeom>
            <a:avLst/>
            <a:gdLst/>
            <a:ahLst/>
            <a:cxnLst/>
            <a:rect r="r" b="b" t="t" l="l"/>
            <a:pathLst>
              <a:path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5197783" y="2037442"/>
            <a:ext cx="8483953" cy="134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2"/>
              </a:lnSpc>
            </a:pPr>
            <a:r>
              <a:rPr lang="en-US" sz="10052">
                <a:solidFill>
                  <a:srgbClr val="77C4B5"/>
                </a:solidFill>
                <a:latin typeface="Libre Franklin Heavy"/>
              </a:rPr>
              <a:t>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27C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219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3121973" y="428612"/>
            <a:ext cx="12044053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EFEFEF"/>
                </a:solidFill>
                <a:latin typeface="Kollektif Bold"/>
              </a:rPr>
              <a:t>METHODOLOGY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11386843" y="7355764"/>
            <a:ext cx="7415398" cy="3565095"/>
            <a:chOff x="0" y="0"/>
            <a:chExt cx="660400" cy="317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8425"/>
              <a:ext cx="660400" cy="219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FECC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331308" y="4341721"/>
            <a:ext cx="8730831" cy="1027869"/>
            <a:chOff x="0" y="0"/>
            <a:chExt cx="2299478" cy="2707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99478" cy="270714"/>
            </a:xfrm>
            <a:custGeom>
              <a:avLst/>
              <a:gdLst/>
              <a:ahLst/>
              <a:cxnLst/>
              <a:rect r="r" b="b" t="t" l="l"/>
              <a:pathLst>
                <a:path h="270714" w="2299478">
                  <a:moveTo>
                    <a:pt x="45223" y="0"/>
                  </a:moveTo>
                  <a:lnTo>
                    <a:pt x="2254255" y="0"/>
                  </a:lnTo>
                  <a:cubicBezTo>
                    <a:pt x="2279231" y="0"/>
                    <a:pt x="2299478" y="20247"/>
                    <a:pt x="2299478" y="45223"/>
                  </a:cubicBezTo>
                  <a:lnTo>
                    <a:pt x="2299478" y="225491"/>
                  </a:lnTo>
                  <a:cubicBezTo>
                    <a:pt x="2299478" y="250467"/>
                    <a:pt x="2279231" y="270714"/>
                    <a:pt x="2254255" y="270714"/>
                  </a:cubicBezTo>
                  <a:lnTo>
                    <a:pt x="45223" y="270714"/>
                  </a:lnTo>
                  <a:cubicBezTo>
                    <a:pt x="20247" y="270714"/>
                    <a:pt x="0" y="250467"/>
                    <a:pt x="0" y="225491"/>
                  </a:cubicBezTo>
                  <a:lnTo>
                    <a:pt x="0" y="45223"/>
                  </a:lnTo>
                  <a:cubicBezTo>
                    <a:pt x="0" y="20247"/>
                    <a:pt x="20247" y="0"/>
                    <a:pt x="4522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299478" cy="29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31308" y="7036465"/>
            <a:ext cx="8730831" cy="1027869"/>
            <a:chOff x="0" y="0"/>
            <a:chExt cx="2299478" cy="2707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99478" cy="270714"/>
            </a:xfrm>
            <a:custGeom>
              <a:avLst/>
              <a:gdLst/>
              <a:ahLst/>
              <a:cxnLst/>
              <a:rect r="r" b="b" t="t" l="l"/>
              <a:pathLst>
                <a:path h="270714" w="2299478">
                  <a:moveTo>
                    <a:pt x="45223" y="0"/>
                  </a:moveTo>
                  <a:lnTo>
                    <a:pt x="2254255" y="0"/>
                  </a:lnTo>
                  <a:cubicBezTo>
                    <a:pt x="2279231" y="0"/>
                    <a:pt x="2299478" y="20247"/>
                    <a:pt x="2299478" y="45223"/>
                  </a:cubicBezTo>
                  <a:lnTo>
                    <a:pt x="2299478" y="225491"/>
                  </a:lnTo>
                  <a:cubicBezTo>
                    <a:pt x="2299478" y="250467"/>
                    <a:pt x="2279231" y="270714"/>
                    <a:pt x="2254255" y="270714"/>
                  </a:cubicBezTo>
                  <a:lnTo>
                    <a:pt x="45223" y="270714"/>
                  </a:lnTo>
                  <a:cubicBezTo>
                    <a:pt x="20247" y="270714"/>
                    <a:pt x="0" y="250467"/>
                    <a:pt x="0" y="225491"/>
                  </a:cubicBezTo>
                  <a:lnTo>
                    <a:pt x="0" y="45223"/>
                  </a:lnTo>
                  <a:cubicBezTo>
                    <a:pt x="0" y="20247"/>
                    <a:pt x="20247" y="0"/>
                    <a:pt x="4522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2299478" cy="29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481521" y="1977377"/>
            <a:ext cx="7092044" cy="1027869"/>
            <a:chOff x="0" y="0"/>
            <a:chExt cx="1867863" cy="2707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67863" cy="270714"/>
            </a:xfrm>
            <a:custGeom>
              <a:avLst/>
              <a:gdLst/>
              <a:ahLst/>
              <a:cxnLst/>
              <a:rect r="r" b="b" t="t" l="l"/>
              <a:pathLst>
                <a:path h="270714" w="1867863">
                  <a:moveTo>
                    <a:pt x="55673" y="0"/>
                  </a:moveTo>
                  <a:lnTo>
                    <a:pt x="1812190" y="0"/>
                  </a:lnTo>
                  <a:cubicBezTo>
                    <a:pt x="1842938" y="0"/>
                    <a:pt x="1867863" y="24926"/>
                    <a:pt x="1867863" y="55673"/>
                  </a:cubicBezTo>
                  <a:lnTo>
                    <a:pt x="1867863" y="215041"/>
                  </a:lnTo>
                  <a:cubicBezTo>
                    <a:pt x="1867863" y="245789"/>
                    <a:pt x="1842938" y="270714"/>
                    <a:pt x="1812190" y="270714"/>
                  </a:cubicBezTo>
                  <a:lnTo>
                    <a:pt x="55673" y="270714"/>
                  </a:lnTo>
                  <a:cubicBezTo>
                    <a:pt x="24926" y="270714"/>
                    <a:pt x="0" y="245789"/>
                    <a:pt x="0" y="215041"/>
                  </a:cubicBezTo>
                  <a:lnTo>
                    <a:pt x="0" y="55673"/>
                  </a:lnTo>
                  <a:cubicBezTo>
                    <a:pt x="0" y="24926"/>
                    <a:pt x="24926" y="0"/>
                    <a:pt x="5567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867863" cy="29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825091" y="2254774"/>
            <a:ext cx="631890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545454"/>
                </a:solidFill>
                <a:latin typeface="DM Sans"/>
              </a:rPr>
              <a:t>01 - Outlier detection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74878" y="4619118"/>
            <a:ext cx="720758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545454"/>
                </a:solidFill>
                <a:latin typeface="DM Sans"/>
              </a:rPr>
              <a:t>02 - data visualization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74878" y="7313861"/>
            <a:ext cx="746264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545454"/>
                </a:solidFill>
                <a:latin typeface="DM Sans"/>
              </a:rPr>
              <a:t>03 - statistical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77288" y="3141571"/>
            <a:ext cx="1095425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1"/>
              </a:lnSpc>
            </a:pPr>
            <a:r>
              <a:rPr lang="en-US" sz="2534">
                <a:solidFill>
                  <a:srgbClr val="FCFCFC"/>
                </a:solidFill>
                <a:latin typeface="Arial"/>
              </a:rPr>
              <a:t> IDENTIFIES DATA POINTS THAT DEVIATE SIGNIFICANTLY FROM THE NORM, AIDING IN ANOMALY IDENTIFICATION AND DATA QUALITY ASSURANCE.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77288" y="5569615"/>
            <a:ext cx="1095425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1"/>
              </a:lnSpc>
            </a:pPr>
            <a:r>
              <a:rPr lang="en-US" sz="2534">
                <a:solidFill>
                  <a:srgbClr val="FCFCFC"/>
                </a:solidFill>
                <a:latin typeface="Arial"/>
              </a:rPr>
              <a:t> REPRESENTS INFORMATION GRAPHICALLY TO UNCOVER PATTERNS, TRENDS, AND INSIGHTS WITHIN DATASETS, FACILITATING INTUITIVE COMPREHENSION AND DECISION-MAKING.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77288" y="8235783"/>
            <a:ext cx="1095425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1"/>
              </a:lnSpc>
            </a:pPr>
            <a:r>
              <a:rPr lang="en-US" sz="2734">
                <a:solidFill>
                  <a:srgbClr val="FCFCFC"/>
                </a:solidFill>
                <a:latin typeface="Arial"/>
              </a:rPr>
              <a:t>EMPLOYS MATHEMATICAL TECHNIQUES TO EXPLORE, SUMMARIZE, AND INTERPRET DATA, ENABLING INFERENCE, HYPOTHESIS TESTING, AND DECISION SUPPORT IN RESEARCH AND PROBLEM-SOLVING.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94689" y="9848844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8F8F8">
                    <a:alpha val="40784"/>
                  </a:srgbClr>
                </a:solidFill>
                <a:latin typeface="DM Sans Italics"/>
              </a:rPr>
              <a:t>G.h.s.gnanodya   10899472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144000" y="3595651"/>
            <a:ext cx="8429134" cy="857983"/>
          </a:xfrm>
          <a:custGeom>
            <a:avLst/>
            <a:gdLst/>
            <a:ahLst/>
            <a:cxnLst/>
            <a:rect r="r" b="b" t="t" l="l"/>
            <a:pathLst>
              <a:path h="857983" w="8429134">
                <a:moveTo>
                  <a:pt x="0" y="0"/>
                </a:moveTo>
                <a:lnTo>
                  <a:pt x="8429134" y="0"/>
                </a:lnTo>
                <a:lnTo>
                  <a:pt x="8429134" y="857982"/>
                </a:lnTo>
                <a:lnTo>
                  <a:pt x="0" y="857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-6299" r="0" b="-1761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324717" y="3545215"/>
            <a:ext cx="5984107" cy="688265"/>
          </a:xfrm>
          <a:custGeom>
            <a:avLst/>
            <a:gdLst/>
            <a:ahLst/>
            <a:cxnLst/>
            <a:rect r="r" b="b" t="t" l="l"/>
            <a:pathLst>
              <a:path h="688265" w="5984107">
                <a:moveTo>
                  <a:pt x="0" y="0"/>
                </a:moveTo>
                <a:lnTo>
                  <a:pt x="5984107" y="0"/>
                </a:lnTo>
                <a:lnTo>
                  <a:pt x="5984107" y="688265"/>
                </a:lnTo>
                <a:lnTo>
                  <a:pt x="0" y="68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499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493322"/>
            <a:ext cx="7029113" cy="4658831"/>
          </a:xfrm>
          <a:custGeom>
            <a:avLst/>
            <a:gdLst/>
            <a:ahLst/>
            <a:cxnLst/>
            <a:rect r="r" b="b" t="t" l="l"/>
            <a:pathLst>
              <a:path h="4658831" w="7029113">
                <a:moveTo>
                  <a:pt x="0" y="0"/>
                </a:moveTo>
                <a:lnTo>
                  <a:pt x="7029113" y="0"/>
                </a:lnTo>
                <a:lnTo>
                  <a:pt x="7029113" y="4658831"/>
                </a:lnTo>
                <a:lnTo>
                  <a:pt x="0" y="4658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881696"/>
            <a:ext cx="6032259" cy="60322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33350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7060959" y="3247005"/>
            <a:ext cx="2083041" cy="1650821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9773350" y="8615596"/>
            <a:ext cx="7485950" cy="857983"/>
          </a:xfrm>
          <a:custGeom>
            <a:avLst/>
            <a:gdLst/>
            <a:ahLst/>
            <a:cxnLst/>
            <a:rect r="r" b="b" t="t" l="l"/>
            <a:pathLst>
              <a:path h="857983" w="7485950">
                <a:moveTo>
                  <a:pt x="0" y="0"/>
                </a:moveTo>
                <a:lnTo>
                  <a:pt x="7485950" y="0"/>
                </a:lnTo>
                <a:lnTo>
                  <a:pt x="7485950" y="857982"/>
                </a:lnTo>
                <a:lnTo>
                  <a:pt x="0" y="857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1508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96029" y="1022912"/>
            <a:ext cx="554641" cy="581053"/>
          </a:xfrm>
          <a:custGeom>
            <a:avLst/>
            <a:gdLst/>
            <a:ahLst/>
            <a:cxnLst/>
            <a:rect r="r" b="b" t="t" l="l"/>
            <a:pathLst>
              <a:path h="581053" w="554641">
                <a:moveTo>
                  <a:pt x="0" y="0"/>
                </a:moveTo>
                <a:lnTo>
                  <a:pt x="554641" y="0"/>
                </a:lnTo>
                <a:lnTo>
                  <a:pt x="554641" y="581053"/>
                </a:lnTo>
                <a:lnTo>
                  <a:pt x="0" y="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04848" y="2810815"/>
            <a:ext cx="612675" cy="584826"/>
          </a:xfrm>
          <a:custGeom>
            <a:avLst/>
            <a:gdLst/>
            <a:ahLst/>
            <a:cxnLst/>
            <a:rect r="r" b="b" t="t" l="l"/>
            <a:pathLst>
              <a:path h="584826" w="612675">
                <a:moveTo>
                  <a:pt x="0" y="0"/>
                </a:moveTo>
                <a:lnTo>
                  <a:pt x="612675" y="0"/>
                </a:lnTo>
                <a:lnTo>
                  <a:pt x="612675" y="584826"/>
                </a:lnTo>
                <a:lnTo>
                  <a:pt x="0" y="584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060959" y="4897826"/>
            <a:ext cx="3458848" cy="2719857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7060959" y="4897826"/>
            <a:ext cx="2817371" cy="595496"/>
          </a:xfrm>
          <a:prstGeom prst="line">
            <a:avLst/>
          </a:prstGeom>
          <a:ln cap="rnd" w="66675">
            <a:solidFill>
              <a:srgbClr val="333231"/>
            </a:solidFill>
            <a:prstDash val="sysDot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9144000" y="1936354"/>
            <a:ext cx="8429134" cy="2088288"/>
            <a:chOff x="0" y="0"/>
            <a:chExt cx="11238845" cy="278438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238845" cy="2784384"/>
              <a:chOff x="0" y="0"/>
              <a:chExt cx="9504788" cy="235477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504787" cy="2354777"/>
              </a:xfrm>
              <a:custGeom>
                <a:avLst/>
                <a:gdLst/>
                <a:ahLst/>
                <a:cxnLst/>
                <a:rect r="r" b="b" t="t" l="l"/>
                <a:pathLst>
                  <a:path h="2354777" w="9504787">
                    <a:moveTo>
                      <a:pt x="39464" y="0"/>
                    </a:moveTo>
                    <a:lnTo>
                      <a:pt x="9465324" y="0"/>
                    </a:lnTo>
                    <a:cubicBezTo>
                      <a:pt x="9475790" y="0"/>
                      <a:pt x="9485828" y="4158"/>
                      <a:pt x="9493228" y="11559"/>
                    </a:cubicBezTo>
                    <a:cubicBezTo>
                      <a:pt x="9500629" y="18960"/>
                      <a:pt x="9504787" y="28997"/>
                      <a:pt x="9504787" y="39464"/>
                    </a:cubicBezTo>
                    <a:lnTo>
                      <a:pt x="9504787" y="2315314"/>
                    </a:lnTo>
                    <a:cubicBezTo>
                      <a:pt x="9504787" y="2325780"/>
                      <a:pt x="9500629" y="2335818"/>
                      <a:pt x="9493228" y="2343219"/>
                    </a:cubicBezTo>
                    <a:cubicBezTo>
                      <a:pt x="9485828" y="2350620"/>
                      <a:pt x="9475790" y="2354777"/>
                      <a:pt x="9465324" y="2354777"/>
                    </a:cubicBezTo>
                    <a:lnTo>
                      <a:pt x="39464" y="2354777"/>
                    </a:lnTo>
                    <a:cubicBezTo>
                      <a:pt x="28997" y="2354777"/>
                      <a:pt x="18960" y="2350620"/>
                      <a:pt x="11559" y="2343219"/>
                    </a:cubicBezTo>
                    <a:cubicBezTo>
                      <a:pt x="4158" y="2335818"/>
                      <a:pt x="0" y="2325780"/>
                      <a:pt x="0" y="2315314"/>
                    </a:cubicBezTo>
                    <a:lnTo>
                      <a:pt x="0" y="39464"/>
                    </a:lnTo>
                    <a:cubicBezTo>
                      <a:pt x="0" y="28997"/>
                      <a:pt x="4158" y="18960"/>
                      <a:pt x="11559" y="11559"/>
                    </a:cubicBezTo>
                    <a:cubicBezTo>
                      <a:pt x="18960" y="4158"/>
                      <a:pt x="28997" y="0"/>
                      <a:pt x="39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9397D8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9504788" cy="23928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463085" y="353441"/>
              <a:ext cx="7312719" cy="1881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31"/>
                </a:lnSpc>
                <a:spcBef>
                  <a:spcPct val="0"/>
                </a:spcBef>
              </a:pPr>
              <a:r>
                <a:rPr lang="en-US" sz="2915">
                  <a:solidFill>
                    <a:srgbClr val="343432"/>
                  </a:solidFill>
                  <a:latin typeface="Montserrat Classic Bold"/>
                </a:rPr>
                <a:t> identifying data points that diverge significantly from the rest of the dataset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30904" y="3838890"/>
            <a:ext cx="4911238" cy="157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19"/>
              </a:lnSpc>
              <a:spcBef>
                <a:spcPct val="0"/>
              </a:spcBef>
            </a:pPr>
            <a:r>
              <a:rPr lang="en-US" sz="4514" spc="275">
                <a:solidFill>
                  <a:srgbClr val="343432"/>
                </a:solidFill>
                <a:latin typeface="Montserrat Classic Bold"/>
              </a:rPr>
              <a:t>OUTLIER DETECTION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8330" y="4897826"/>
            <a:ext cx="8006718" cy="2012827"/>
            <a:chOff x="0" y="0"/>
            <a:chExt cx="10675624" cy="2683769"/>
          </a:xfrm>
        </p:grpSpPr>
        <p:sp>
          <p:nvSpPr>
            <p:cNvPr name="Freeform 21" id="21"/>
            <p:cNvSpPr/>
            <p:nvPr/>
          </p:nvSpPr>
          <p:spPr>
            <a:xfrm flipH="false" flipV="false" rot="-10800000">
              <a:off x="307322" y="1636702"/>
              <a:ext cx="10176370" cy="1047067"/>
            </a:xfrm>
            <a:custGeom>
              <a:avLst/>
              <a:gdLst/>
              <a:ahLst/>
              <a:cxnLst/>
              <a:rect r="r" b="b" t="t" l="l"/>
              <a:pathLst>
                <a:path h="1047067" w="10176370">
                  <a:moveTo>
                    <a:pt x="0" y="0"/>
                  </a:moveTo>
                  <a:lnTo>
                    <a:pt x="10176369" y="0"/>
                  </a:lnTo>
                  <a:lnTo>
                    <a:pt x="10176369" y="1047067"/>
                  </a:lnTo>
                  <a:lnTo>
                    <a:pt x="0" y="1047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l="0" t="-5891" r="0" b="-173527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0675624" cy="2087957"/>
              <a:chOff x="0" y="0"/>
              <a:chExt cx="10624710" cy="207799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624710" cy="2077999"/>
              </a:xfrm>
              <a:custGeom>
                <a:avLst/>
                <a:gdLst/>
                <a:ahLst/>
                <a:cxnLst/>
                <a:rect r="r" b="b" t="t" l="l"/>
                <a:pathLst>
                  <a:path h="2077999" w="10624710">
                    <a:moveTo>
                      <a:pt x="35304" y="0"/>
                    </a:moveTo>
                    <a:lnTo>
                      <a:pt x="10589406" y="0"/>
                    </a:lnTo>
                    <a:cubicBezTo>
                      <a:pt x="10608904" y="0"/>
                      <a:pt x="10624710" y="15806"/>
                      <a:pt x="10624710" y="35304"/>
                    </a:cubicBezTo>
                    <a:lnTo>
                      <a:pt x="10624710" y="2042695"/>
                    </a:lnTo>
                    <a:cubicBezTo>
                      <a:pt x="10624710" y="2052058"/>
                      <a:pt x="10620990" y="2061038"/>
                      <a:pt x="10614369" y="2067659"/>
                    </a:cubicBezTo>
                    <a:cubicBezTo>
                      <a:pt x="10607749" y="2074279"/>
                      <a:pt x="10598769" y="2077999"/>
                      <a:pt x="10589406" y="2077999"/>
                    </a:cubicBezTo>
                    <a:lnTo>
                      <a:pt x="35304" y="2077999"/>
                    </a:lnTo>
                    <a:cubicBezTo>
                      <a:pt x="25941" y="2077999"/>
                      <a:pt x="16961" y="2074279"/>
                      <a:pt x="10340" y="2067659"/>
                    </a:cubicBezTo>
                    <a:cubicBezTo>
                      <a:pt x="3720" y="2061038"/>
                      <a:pt x="0" y="2052058"/>
                      <a:pt x="0" y="2042695"/>
                    </a:cubicBezTo>
                    <a:lnTo>
                      <a:pt x="0" y="35304"/>
                    </a:lnTo>
                    <a:cubicBezTo>
                      <a:pt x="0" y="25941"/>
                      <a:pt x="3720" y="16961"/>
                      <a:pt x="10340" y="10340"/>
                    </a:cubicBezTo>
                    <a:cubicBezTo>
                      <a:pt x="16961" y="3720"/>
                      <a:pt x="25941" y="0"/>
                      <a:pt x="35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91DFB1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624710" cy="21160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680106" y="236193"/>
              <a:ext cx="7087196" cy="1635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16"/>
                </a:lnSpc>
                <a:spcBef>
                  <a:spcPct val="0"/>
                </a:spcBef>
              </a:pPr>
              <a:r>
                <a:rPr lang="en-US" sz="2591">
                  <a:solidFill>
                    <a:srgbClr val="343432"/>
                  </a:solidFill>
                  <a:latin typeface="Montserrat Classic Bold"/>
                </a:rPr>
                <a:t>Ethicsaiding in anomaly detection and data quality assessment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73093" y="7341330"/>
            <a:ext cx="7603488" cy="1602020"/>
            <a:chOff x="0" y="0"/>
            <a:chExt cx="10137984" cy="213602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0137984" cy="2136026"/>
              <a:chOff x="0" y="0"/>
              <a:chExt cx="10203988" cy="214993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203988" cy="2149933"/>
              </a:xfrm>
              <a:custGeom>
                <a:avLst/>
                <a:gdLst/>
                <a:ahLst/>
                <a:cxnLst/>
                <a:rect r="r" b="b" t="t" l="l"/>
                <a:pathLst>
                  <a:path h="2149933" w="10203988">
                    <a:moveTo>
                      <a:pt x="32583" y="0"/>
                    </a:moveTo>
                    <a:lnTo>
                      <a:pt x="10171406" y="0"/>
                    </a:lnTo>
                    <a:cubicBezTo>
                      <a:pt x="10189401" y="0"/>
                      <a:pt x="10203988" y="14588"/>
                      <a:pt x="10203988" y="32583"/>
                    </a:cubicBezTo>
                    <a:lnTo>
                      <a:pt x="10203988" y="2117351"/>
                    </a:lnTo>
                    <a:cubicBezTo>
                      <a:pt x="10203988" y="2135346"/>
                      <a:pt x="10189401" y="2149933"/>
                      <a:pt x="10171406" y="2149933"/>
                    </a:cubicBezTo>
                    <a:lnTo>
                      <a:pt x="32583" y="2149933"/>
                    </a:lnTo>
                    <a:cubicBezTo>
                      <a:pt x="14588" y="2149933"/>
                      <a:pt x="0" y="2135346"/>
                      <a:pt x="0" y="2117351"/>
                    </a:cubicBezTo>
                    <a:lnTo>
                      <a:pt x="0" y="32583"/>
                    </a:lnTo>
                    <a:cubicBezTo>
                      <a:pt x="0" y="14588"/>
                      <a:pt x="14588" y="0"/>
                      <a:pt x="325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6675" cap="rnd">
                <a:solidFill>
                  <a:srgbClr val="F8D389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0203988" cy="2188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75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069578" y="292410"/>
              <a:ext cx="7373728" cy="162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79"/>
                </a:lnSpc>
                <a:spcBef>
                  <a:spcPct val="0"/>
                </a:spcBef>
              </a:pPr>
              <a:r>
                <a:rPr lang="en-US" sz="2562">
                  <a:solidFill>
                    <a:srgbClr val="343432"/>
                  </a:solidFill>
                  <a:latin typeface="Montserrat Classic Bold"/>
                </a:rPr>
                <a:t> recognizing aberrations that may distort statistical analyses or machine learning models.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633904" y="9801219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00000">
                    <a:alpha val="40784"/>
                  </a:srgbClr>
                </a:solidFill>
                <a:latin typeface="DM Sans Italics"/>
              </a:rPr>
              <a:t>G.h.s.gnanodya   10899472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 rot="0">
            <a:off x="11895865" y="4078166"/>
            <a:ext cx="6377986" cy="63253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67741" y="815397"/>
            <a:ext cx="9492421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545454"/>
                </a:solidFill>
                <a:latin typeface="Kollektif Bold"/>
              </a:rPr>
              <a:t>EXPECTED DELIVERABLES</a:t>
            </a:r>
          </a:p>
        </p:txBody>
      </p:sp>
      <p:grpSp>
        <p:nvGrpSpPr>
          <p:cNvPr name="Group 4" id="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8425"/>
              <a:ext cx="660400" cy="219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5129" y="2735243"/>
            <a:ext cx="10356847" cy="1426747"/>
            <a:chOff x="0" y="0"/>
            <a:chExt cx="2727729" cy="3757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27729" cy="375769"/>
            </a:xfrm>
            <a:custGeom>
              <a:avLst/>
              <a:gdLst/>
              <a:ahLst/>
              <a:cxnLst/>
              <a:rect r="r" b="b" t="t" l="l"/>
              <a:pathLst>
                <a:path h="375769" w="2727729">
                  <a:moveTo>
                    <a:pt x="38123" y="0"/>
                  </a:moveTo>
                  <a:lnTo>
                    <a:pt x="2689606" y="0"/>
                  </a:lnTo>
                  <a:cubicBezTo>
                    <a:pt x="2710661" y="0"/>
                    <a:pt x="2727729" y="17068"/>
                    <a:pt x="2727729" y="38123"/>
                  </a:cubicBezTo>
                  <a:lnTo>
                    <a:pt x="2727729" y="337645"/>
                  </a:lnTo>
                  <a:cubicBezTo>
                    <a:pt x="2727729" y="358700"/>
                    <a:pt x="2710661" y="375769"/>
                    <a:pt x="2689606" y="375769"/>
                  </a:cubicBezTo>
                  <a:lnTo>
                    <a:pt x="38123" y="375769"/>
                  </a:lnTo>
                  <a:cubicBezTo>
                    <a:pt x="17068" y="375769"/>
                    <a:pt x="0" y="358700"/>
                    <a:pt x="0" y="337645"/>
                  </a:cubicBezTo>
                  <a:lnTo>
                    <a:pt x="0" y="38123"/>
                  </a:lnTo>
                  <a:cubicBezTo>
                    <a:pt x="0" y="17068"/>
                    <a:pt x="17068" y="0"/>
                    <a:pt x="38123" y="0"/>
                  </a:cubicBezTo>
                  <a:close/>
                </a:path>
              </a:pathLst>
            </a:custGeom>
            <a:solidFill>
              <a:srgbClr val="FECC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727729" cy="404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85129" y="4609665"/>
            <a:ext cx="8469383" cy="1027869"/>
            <a:chOff x="0" y="0"/>
            <a:chExt cx="2230619" cy="270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0619" cy="270714"/>
            </a:xfrm>
            <a:custGeom>
              <a:avLst/>
              <a:gdLst/>
              <a:ahLst/>
              <a:cxnLst/>
              <a:rect r="r" b="b" t="t" l="l"/>
              <a:pathLst>
                <a:path h="270714" w="2230619">
                  <a:moveTo>
                    <a:pt x="46619" y="0"/>
                  </a:moveTo>
                  <a:lnTo>
                    <a:pt x="2184000" y="0"/>
                  </a:lnTo>
                  <a:cubicBezTo>
                    <a:pt x="2196364" y="0"/>
                    <a:pt x="2208222" y="4912"/>
                    <a:pt x="2216965" y="13655"/>
                  </a:cubicBezTo>
                  <a:cubicBezTo>
                    <a:pt x="2225708" y="22397"/>
                    <a:pt x="2230619" y="34255"/>
                    <a:pt x="2230619" y="46619"/>
                  </a:cubicBezTo>
                  <a:lnTo>
                    <a:pt x="2230619" y="224095"/>
                  </a:lnTo>
                  <a:cubicBezTo>
                    <a:pt x="2230619" y="236459"/>
                    <a:pt x="2225708" y="248317"/>
                    <a:pt x="2216965" y="257060"/>
                  </a:cubicBezTo>
                  <a:cubicBezTo>
                    <a:pt x="2208222" y="265803"/>
                    <a:pt x="2196364" y="270714"/>
                    <a:pt x="2184000" y="270714"/>
                  </a:cubicBezTo>
                  <a:lnTo>
                    <a:pt x="46619" y="270714"/>
                  </a:lnTo>
                  <a:cubicBezTo>
                    <a:pt x="34255" y="270714"/>
                    <a:pt x="22397" y="265803"/>
                    <a:pt x="13655" y="257060"/>
                  </a:cubicBezTo>
                  <a:cubicBezTo>
                    <a:pt x="4912" y="248317"/>
                    <a:pt x="0" y="236459"/>
                    <a:pt x="0" y="224095"/>
                  </a:cubicBezTo>
                  <a:lnTo>
                    <a:pt x="0" y="46619"/>
                  </a:lnTo>
                  <a:cubicBezTo>
                    <a:pt x="0" y="34255"/>
                    <a:pt x="4912" y="22397"/>
                    <a:pt x="13655" y="13655"/>
                  </a:cubicBezTo>
                  <a:cubicBezTo>
                    <a:pt x="22397" y="4912"/>
                    <a:pt x="34255" y="0"/>
                    <a:pt x="46619" y="0"/>
                  </a:cubicBezTo>
                  <a:close/>
                </a:path>
              </a:pathLst>
            </a:custGeom>
            <a:solidFill>
              <a:srgbClr val="FECC7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30619" cy="29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5129" y="6094734"/>
            <a:ext cx="10356847" cy="1563501"/>
            <a:chOff x="0" y="0"/>
            <a:chExt cx="2727729" cy="4117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27729" cy="411786"/>
            </a:xfrm>
            <a:custGeom>
              <a:avLst/>
              <a:gdLst/>
              <a:ahLst/>
              <a:cxnLst/>
              <a:rect r="r" b="b" t="t" l="l"/>
              <a:pathLst>
                <a:path h="411786" w="2727729">
                  <a:moveTo>
                    <a:pt x="38123" y="0"/>
                  </a:moveTo>
                  <a:lnTo>
                    <a:pt x="2689606" y="0"/>
                  </a:lnTo>
                  <a:cubicBezTo>
                    <a:pt x="2710661" y="0"/>
                    <a:pt x="2727729" y="17068"/>
                    <a:pt x="2727729" y="38123"/>
                  </a:cubicBezTo>
                  <a:lnTo>
                    <a:pt x="2727729" y="373663"/>
                  </a:lnTo>
                  <a:cubicBezTo>
                    <a:pt x="2727729" y="394718"/>
                    <a:pt x="2710661" y="411786"/>
                    <a:pt x="2689606" y="411786"/>
                  </a:cubicBezTo>
                  <a:lnTo>
                    <a:pt x="38123" y="411786"/>
                  </a:lnTo>
                  <a:cubicBezTo>
                    <a:pt x="17068" y="411786"/>
                    <a:pt x="0" y="394718"/>
                    <a:pt x="0" y="373663"/>
                  </a:cubicBezTo>
                  <a:lnTo>
                    <a:pt x="0" y="38123"/>
                  </a:lnTo>
                  <a:cubicBezTo>
                    <a:pt x="0" y="17068"/>
                    <a:pt x="17068" y="0"/>
                    <a:pt x="38123" y="0"/>
                  </a:cubicBezTo>
                  <a:close/>
                </a:path>
              </a:pathLst>
            </a:custGeom>
            <a:solidFill>
              <a:srgbClr val="FECC7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727729" cy="440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28699" y="3022165"/>
            <a:ext cx="9367407" cy="91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2"/>
              </a:lnSpc>
            </a:pPr>
            <a:r>
              <a:rPr lang="en-US" sz="3582">
                <a:solidFill>
                  <a:srgbClr val="545454"/>
                </a:solidFill>
                <a:latin typeface="DM Sans"/>
              </a:rPr>
              <a:t>01 -Visualization plots illustrating data distribution and relationships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8699" y="4887062"/>
            <a:ext cx="8500194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3700">
                <a:solidFill>
                  <a:srgbClr val="545454"/>
                </a:solidFill>
                <a:latin typeface="DM Sans"/>
              </a:rPr>
              <a:t>02 - Outlier detection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8699" y="6372130"/>
            <a:ext cx="9750001" cy="96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3700">
                <a:solidFill>
                  <a:srgbClr val="545454"/>
                </a:solidFill>
                <a:latin typeface="DM Sans"/>
              </a:rPr>
              <a:t>03 - Predictive models for forecasting student performance</a:t>
            </a:r>
          </a:p>
        </p:txBody>
      </p:sp>
      <p:grpSp>
        <p:nvGrpSpPr>
          <p:cNvPr name="Group 19" id="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98425"/>
              <a:ext cx="660400" cy="219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16779354" y="-3323851"/>
            <a:ext cx="5132702" cy="5185216"/>
          </a:xfrm>
          <a:prstGeom prst="line">
            <a:avLst/>
          </a:prstGeom>
          <a:ln cap="flat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7092031" y="-2963542"/>
            <a:ext cx="5038853" cy="5038853"/>
          </a:xfrm>
          <a:prstGeom prst="line">
            <a:avLst/>
          </a:prstGeom>
          <a:ln cap="flat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7450501" y="-2612228"/>
            <a:ext cx="4867141" cy="4867141"/>
          </a:xfrm>
          <a:prstGeom prst="line">
            <a:avLst/>
          </a:prstGeom>
          <a:ln cap="flat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7836769" y="-2308948"/>
            <a:ext cx="4690515" cy="4690515"/>
          </a:xfrm>
          <a:prstGeom prst="line">
            <a:avLst/>
          </a:prstGeom>
          <a:ln cap="flat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8276445" y="-1822252"/>
            <a:ext cx="4347674" cy="4347674"/>
          </a:xfrm>
          <a:prstGeom prst="line">
            <a:avLst/>
          </a:prstGeom>
          <a:ln cap="flat" w="285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0">
            <a:off x="11866717" y="1814754"/>
            <a:ext cx="6373442" cy="4127145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 rot="0">
            <a:off x="1656914" y="8105909"/>
            <a:ext cx="9921786" cy="1027869"/>
            <a:chOff x="0" y="0"/>
            <a:chExt cx="2613145" cy="2707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13145" cy="270714"/>
            </a:xfrm>
            <a:custGeom>
              <a:avLst/>
              <a:gdLst/>
              <a:ahLst/>
              <a:cxnLst/>
              <a:rect r="r" b="b" t="t" l="l"/>
              <a:pathLst>
                <a:path h="270714" w="2613145">
                  <a:moveTo>
                    <a:pt x="39795" y="0"/>
                  </a:moveTo>
                  <a:lnTo>
                    <a:pt x="2573350" y="0"/>
                  </a:lnTo>
                  <a:cubicBezTo>
                    <a:pt x="2595328" y="0"/>
                    <a:pt x="2613145" y="17817"/>
                    <a:pt x="2613145" y="39795"/>
                  </a:cubicBezTo>
                  <a:lnTo>
                    <a:pt x="2613145" y="230919"/>
                  </a:lnTo>
                  <a:cubicBezTo>
                    <a:pt x="2613145" y="252898"/>
                    <a:pt x="2595328" y="270714"/>
                    <a:pt x="2573350" y="270714"/>
                  </a:cubicBezTo>
                  <a:lnTo>
                    <a:pt x="39795" y="270714"/>
                  </a:lnTo>
                  <a:cubicBezTo>
                    <a:pt x="17817" y="270714"/>
                    <a:pt x="0" y="252898"/>
                    <a:pt x="0" y="230919"/>
                  </a:cubicBezTo>
                  <a:lnTo>
                    <a:pt x="0" y="39795"/>
                  </a:lnTo>
                  <a:cubicBezTo>
                    <a:pt x="0" y="17817"/>
                    <a:pt x="17817" y="0"/>
                    <a:pt x="39795" y="0"/>
                  </a:cubicBezTo>
                  <a:close/>
                </a:path>
              </a:pathLst>
            </a:custGeom>
            <a:solidFill>
              <a:srgbClr val="FECC7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2613145" cy="299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000484" y="8392831"/>
            <a:ext cx="8500194" cy="49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5"/>
              </a:lnSpc>
            </a:pPr>
            <a:r>
              <a:rPr lang="en-US" sz="3785">
                <a:solidFill>
                  <a:srgbClr val="545454"/>
                </a:solidFill>
                <a:latin typeface="DM Sans"/>
              </a:rPr>
              <a:t>04 - Statistical analysis results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99701" y="9833935"/>
            <a:ext cx="5542676" cy="49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545454">
                    <a:alpha val="56863"/>
                  </a:srgbClr>
                </a:solidFill>
                <a:latin typeface="Kollektif Bold"/>
              </a:rPr>
              <a:t>MALKI AMASHA   10899282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44818" cy="10287000"/>
            <a:chOff x="0" y="0"/>
            <a:chExt cx="1460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6036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33290" y="3292176"/>
            <a:ext cx="3928211" cy="39282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2"/>
                </a:lnSpc>
              </a:pPr>
              <a:r>
                <a:rPr lang="en-US" sz="3194" spc="217">
                  <a:solidFill>
                    <a:srgbClr val="000000"/>
                  </a:solidFill>
                  <a:latin typeface="Codec Pro Ultra-Bold"/>
                </a:rPr>
                <a:t>Visualization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71231" y="1211127"/>
            <a:ext cx="5946061" cy="1078257"/>
            <a:chOff x="0" y="0"/>
            <a:chExt cx="2241098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1098" cy="406400"/>
            </a:xfrm>
            <a:custGeom>
              <a:avLst/>
              <a:gdLst/>
              <a:ahLst/>
              <a:cxnLst/>
              <a:rect r="r" b="b" t="t" l="l"/>
              <a:pathLst>
                <a:path h="406400" w="2241098">
                  <a:moveTo>
                    <a:pt x="2037898" y="0"/>
                  </a:moveTo>
                  <a:cubicBezTo>
                    <a:pt x="2150123" y="0"/>
                    <a:pt x="2241098" y="90976"/>
                    <a:pt x="2241098" y="203200"/>
                  </a:cubicBezTo>
                  <a:cubicBezTo>
                    <a:pt x="2241098" y="315424"/>
                    <a:pt x="2150123" y="406400"/>
                    <a:pt x="20378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241098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2"/>
                </a:lnSpc>
              </a:pPr>
              <a:r>
                <a:rPr lang="en-US" sz="4094">
                  <a:solidFill>
                    <a:srgbClr val="F8F8F8"/>
                  </a:solidFill>
                  <a:latin typeface="DM Sans"/>
                </a:rPr>
                <a:t>provide insights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605981">
            <a:off x="8151410" y="7740217"/>
            <a:ext cx="1985179" cy="560813"/>
          </a:xfrm>
          <a:custGeom>
            <a:avLst/>
            <a:gdLst/>
            <a:ahLst/>
            <a:cxnLst/>
            <a:rect r="r" b="b" t="t" l="l"/>
            <a:pathLst>
              <a:path h="560813" w="1985179">
                <a:moveTo>
                  <a:pt x="0" y="0"/>
                </a:moveTo>
                <a:lnTo>
                  <a:pt x="1985180" y="0"/>
                </a:lnTo>
                <a:lnTo>
                  <a:pt x="1985180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851052">
            <a:off x="8443408" y="2172271"/>
            <a:ext cx="1985179" cy="560813"/>
          </a:xfrm>
          <a:custGeom>
            <a:avLst/>
            <a:gdLst/>
            <a:ahLst/>
            <a:cxnLst/>
            <a:rect r="r" b="b" t="t" l="l"/>
            <a:pathLst>
              <a:path h="560813" w="1985179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87605" y="5041782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5122" y="3301174"/>
            <a:ext cx="4686623" cy="543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44"/>
              </a:lnSpc>
            </a:pPr>
            <a:r>
              <a:rPr lang="en-US" sz="2817">
                <a:solidFill>
                  <a:srgbClr val="000000"/>
                </a:solidFill>
                <a:latin typeface="DM Sans"/>
              </a:rPr>
              <a:t>The significance of visualization lies in its ability to provide insights from the dataset, aiding in understanding data patterns, trends, and relationships, thereby facilitating informed decision-making and effective communication of findings.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5122" y="599641"/>
            <a:ext cx="6308525" cy="168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000000"/>
                </a:solidFill>
                <a:latin typeface="Canva Sans 2 Bold"/>
              </a:rPr>
              <a:t>Importance of Visualization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482789">
            <a:off x="9979414" y="3451084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963931">
            <a:off x="9883676" y="6515409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564443" y="2639465"/>
            <a:ext cx="5946061" cy="1577040"/>
            <a:chOff x="0" y="0"/>
            <a:chExt cx="2241098" cy="5943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1098" cy="594394"/>
            </a:xfrm>
            <a:custGeom>
              <a:avLst/>
              <a:gdLst/>
              <a:ahLst/>
              <a:cxnLst/>
              <a:rect r="r" b="b" t="t" l="l"/>
              <a:pathLst>
                <a:path h="594394" w="2241098">
                  <a:moveTo>
                    <a:pt x="2037898" y="0"/>
                  </a:moveTo>
                  <a:cubicBezTo>
                    <a:pt x="2150123" y="0"/>
                    <a:pt x="2241098" y="133060"/>
                    <a:pt x="2241098" y="297197"/>
                  </a:cubicBezTo>
                  <a:cubicBezTo>
                    <a:pt x="2241098" y="461334"/>
                    <a:pt x="2150123" y="594394"/>
                    <a:pt x="2037898" y="594394"/>
                  </a:cubicBezTo>
                  <a:lnTo>
                    <a:pt x="203200" y="594394"/>
                  </a:lnTo>
                  <a:cubicBezTo>
                    <a:pt x="90976" y="594394"/>
                    <a:pt x="0" y="461334"/>
                    <a:pt x="0" y="297197"/>
                  </a:cubicBezTo>
                  <a:cubicBezTo>
                    <a:pt x="0" y="13306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2241098" cy="68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2"/>
                </a:lnSpc>
              </a:pPr>
              <a:r>
                <a:rPr lang="en-US" sz="4094">
                  <a:solidFill>
                    <a:srgbClr val="F8F8F8"/>
                  </a:solidFill>
                  <a:latin typeface="DM Sans"/>
                </a:rPr>
                <a:t>understanding data patterns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640497" y="4717153"/>
            <a:ext cx="5355783" cy="1078257"/>
            <a:chOff x="0" y="0"/>
            <a:chExt cx="2018619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18619" cy="406400"/>
            </a:xfrm>
            <a:custGeom>
              <a:avLst/>
              <a:gdLst/>
              <a:ahLst/>
              <a:cxnLst/>
              <a:rect r="r" b="b" t="t" l="l"/>
              <a:pathLst>
                <a:path h="406400" w="2018619">
                  <a:moveTo>
                    <a:pt x="1815419" y="0"/>
                  </a:moveTo>
                  <a:cubicBezTo>
                    <a:pt x="1927644" y="0"/>
                    <a:pt x="2018619" y="90976"/>
                    <a:pt x="2018619" y="203200"/>
                  </a:cubicBezTo>
                  <a:cubicBezTo>
                    <a:pt x="2018619" y="315424"/>
                    <a:pt x="1927644" y="406400"/>
                    <a:pt x="1815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2018619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2"/>
                </a:lnSpc>
              </a:pPr>
              <a:r>
                <a:rPr lang="en-US" sz="4094">
                  <a:solidFill>
                    <a:srgbClr val="F8F8F8"/>
                  </a:solidFill>
                  <a:latin typeface="DM Sans"/>
                </a:rPr>
                <a:t>Trends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74802" y="6365843"/>
            <a:ext cx="5355783" cy="1078257"/>
            <a:chOff x="0" y="0"/>
            <a:chExt cx="2018619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18619" cy="406400"/>
            </a:xfrm>
            <a:custGeom>
              <a:avLst/>
              <a:gdLst/>
              <a:ahLst/>
              <a:cxnLst/>
              <a:rect r="r" b="b" t="t" l="l"/>
              <a:pathLst>
                <a:path h="406400" w="2018619">
                  <a:moveTo>
                    <a:pt x="1815419" y="0"/>
                  </a:moveTo>
                  <a:cubicBezTo>
                    <a:pt x="1927644" y="0"/>
                    <a:pt x="2018619" y="90976"/>
                    <a:pt x="2018619" y="203200"/>
                  </a:cubicBezTo>
                  <a:cubicBezTo>
                    <a:pt x="2018619" y="315424"/>
                    <a:pt x="1927644" y="406400"/>
                    <a:pt x="1815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2018619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2"/>
                </a:lnSpc>
              </a:pPr>
              <a:r>
                <a:rPr lang="en-US" sz="4094">
                  <a:solidFill>
                    <a:srgbClr val="F8F8F8"/>
                  </a:solidFill>
                  <a:latin typeface="DM Sans"/>
                </a:rPr>
                <a:t>relationships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156516" y="7958449"/>
            <a:ext cx="7102784" cy="1194445"/>
            <a:chOff x="0" y="0"/>
            <a:chExt cx="2677072" cy="45019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77072" cy="450192"/>
            </a:xfrm>
            <a:custGeom>
              <a:avLst/>
              <a:gdLst/>
              <a:ahLst/>
              <a:cxnLst/>
              <a:rect r="r" b="b" t="t" l="l"/>
              <a:pathLst>
                <a:path h="450192" w="2677072">
                  <a:moveTo>
                    <a:pt x="2473872" y="0"/>
                  </a:moveTo>
                  <a:cubicBezTo>
                    <a:pt x="2586097" y="0"/>
                    <a:pt x="2677072" y="100779"/>
                    <a:pt x="2677072" y="225096"/>
                  </a:cubicBezTo>
                  <a:cubicBezTo>
                    <a:pt x="2677072" y="349413"/>
                    <a:pt x="2586097" y="450192"/>
                    <a:pt x="2473872" y="450192"/>
                  </a:cubicBezTo>
                  <a:lnTo>
                    <a:pt x="203200" y="450192"/>
                  </a:lnTo>
                  <a:cubicBezTo>
                    <a:pt x="90976" y="450192"/>
                    <a:pt x="0" y="349413"/>
                    <a:pt x="0" y="225096"/>
                  </a:cubicBezTo>
                  <a:cubicBezTo>
                    <a:pt x="0" y="1007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2677072" cy="535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2"/>
                </a:lnSpc>
              </a:pPr>
              <a:r>
                <a:rPr lang="en-US" sz="4094">
                  <a:solidFill>
                    <a:srgbClr val="F8F8F8"/>
                  </a:solidFill>
                  <a:latin typeface="DM Sans"/>
                </a:rPr>
                <a:t>Facilitating decision-making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689838" y="147983"/>
            <a:ext cx="1979377" cy="2995159"/>
            <a:chOff x="0" y="0"/>
            <a:chExt cx="2639170" cy="3993546"/>
          </a:xfrm>
        </p:grpSpPr>
        <p:sp>
          <p:nvSpPr>
            <p:cNvPr name="Freeform 31" id="31"/>
            <p:cNvSpPr/>
            <p:nvPr/>
          </p:nvSpPr>
          <p:spPr>
            <a:xfrm flipH="false" flipV="false" rot="-10800000">
              <a:off x="11597" y="0"/>
              <a:ext cx="1319585" cy="1319585"/>
            </a:xfrm>
            <a:custGeom>
              <a:avLst/>
              <a:gdLst/>
              <a:ahLst/>
              <a:cxnLst/>
              <a:rect r="r" b="b" t="t" l="l"/>
              <a:pathLst>
                <a:path h="1319585" w="1319585">
                  <a:moveTo>
                    <a:pt x="0" y="0"/>
                  </a:moveTo>
                  <a:lnTo>
                    <a:pt x="1319585" y="0"/>
                  </a:lnTo>
                  <a:lnTo>
                    <a:pt x="1319585" y="1319585"/>
                  </a:lnTo>
                  <a:lnTo>
                    <a:pt x="0" y="131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319585" y="34791"/>
              <a:ext cx="1319585" cy="1319585"/>
            </a:xfrm>
            <a:custGeom>
              <a:avLst/>
              <a:gdLst/>
              <a:ahLst/>
              <a:cxnLst/>
              <a:rect r="r" b="b" t="t" l="l"/>
              <a:pathLst>
                <a:path h="1319585" w="1319585">
                  <a:moveTo>
                    <a:pt x="0" y="0"/>
                  </a:moveTo>
                  <a:lnTo>
                    <a:pt x="1319585" y="0"/>
                  </a:lnTo>
                  <a:lnTo>
                    <a:pt x="1319585" y="1319585"/>
                  </a:lnTo>
                  <a:lnTo>
                    <a:pt x="0" y="131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354376"/>
              <a:ext cx="1319585" cy="1319585"/>
            </a:xfrm>
            <a:custGeom>
              <a:avLst/>
              <a:gdLst/>
              <a:ahLst/>
              <a:cxnLst/>
              <a:rect r="r" b="b" t="t" l="l"/>
              <a:pathLst>
                <a:path h="1319585" w="1319585">
                  <a:moveTo>
                    <a:pt x="0" y="0"/>
                  </a:moveTo>
                  <a:lnTo>
                    <a:pt x="1319585" y="0"/>
                  </a:lnTo>
                  <a:lnTo>
                    <a:pt x="1319585" y="1319585"/>
                  </a:lnTo>
                  <a:lnTo>
                    <a:pt x="0" y="131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-10800000">
              <a:off x="0" y="2673961"/>
              <a:ext cx="1319585" cy="1319585"/>
            </a:xfrm>
            <a:custGeom>
              <a:avLst/>
              <a:gdLst/>
              <a:ahLst/>
              <a:cxnLst/>
              <a:rect r="r" b="b" t="t" l="l"/>
              <a:pathLst>
                <a:path h="1319585" w="1319585">
                  <a:moveTo>
                    <a:pt x="0" y="0"/>
                  </a:moveTo>
                  <a:lnTo>
                    <a:pt x="1319585" y="0"/>
                  </a:lnTo>
                  <a:lnTo>
                    <a:pt x="1319585" y="1319585"/>
                  </a:lnTo>
                  <a:lnTo>
                    <a:pt x="0" y="131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-5400000">
              <a:off x="1319585" y="2673961"/>
              <a:ext cx="1319585" cy="1319585"/>
            </a:xfrm>
            <a:custGeom>
              <a:avLst/>
              <a:gdLst/>
              <a:ahLst/>
              <a:cxnLst/>
              <a:rect r="r" b="b" t="t" l="l"/>
              <a:pathLst>
                <a:path h="1319585" w="1319585">
                  <a:moveTo>
                    <a:pt x="0" y="0"/>
                  </a:moveTo>
                  <a:lnTo>
                    <a:pt x="1319585" y="0"/>
                  </a:lnTo>
                  <a:lnTo>
                    <a:pt x="1319585" y="1319585"/>
                  </a:lnTo>
                  <a:lnTo>
                    <a:pt x="0" y="131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6120382" y="9467220"/>
            <a:ext cx="2167618" cy="3280002"/>
            <a:chOff x="0" y="0"/>
            <a:chExt cx="2890157" cy="4373336"/>
          </a:xfrm>
        </p:grpSpPr>
        <p:sp>
          <p:nvSpPr>
            <p:cNvPr name="Freeform 37" id="37"/>
            <p:cNvSpPr/>
            <p:nvPr/>
          </p:nvSpPr>
          <p:spPr>
            <a:xfrm flipH="false" flipV="false" rot="-10800000">
              <a:off x="12700" y="0"/>
              <a:ext cx="1445079" cy="1445079"/>
            </a:xfrm>
            <a:custGeom>
              <a:avLst/>
              <a:gdLst/>
              <a:ahLst/>
              <a:cxnLst/>
              <a:rect r="r" b="b" t="t" l="l"/>
              <a:pathLst>
                <a:path h="1445079" w="1445079">
                  <a:moveTo>
                    <a:pt x="0" y="0"/>
                  </a:moveTo>
                  <a:lnTo>
                    <a:pt x="1445079" y="0"/>
                  </a:lnTo>
                  <a:lnTo>
                    <a:pt x="1445079" y="1445079"/>
                  </a:lnTo>
                  <a:lnTo>
                    <a:pt x="0" y="1445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445079" y="38100"/>
              <a:ext cx="1445079" cy="1445079"/>
            </a:xfrm>
            <a:custGeom>
              <a:avLst/>
              <a:gdLst/>
              <a:ahLst/>
              <a:cxnLst/>
              <a:rect r="r" b="b" t="t" l="l"/>
              <a:pathLst>
                <a:path h="1445079" w="1445079">
                  <a:moveTo>
                    <a:pt x="0" y="0"/>
                  </a:moveTo>
                  <a:lnTo>
                    <a:pt x="1445078" y="0"/>
                  </a:lnTo>
                  <a:lnTo>
                    <a:pt x="1445078" y="1445079"/>
                  </a:lnTo>
                  <a:lnTo>
                    <a:pt x="0" y="1445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483179"/>
              <a:ext cx="1445079" cy="1445079"/>
            </a:xfrm>
            <a:custGeom>
              <a:avLst/>
              <a:gdLst/>
              <a:ahLst/>
              <a:cxnLst/>
              <a:rect r="r" b="b" t="t" l="l"/>
              <a:pathLst>
                <a:path h="1445079" w="1445079">
                  <a:moveTo>
                    <a:pt x="0" y="0"/>
                  </a:moveTo>
                  <a:lnTo>
                    <a:pt x="1445079" y="0"/>
                  </a:lnTo>
                  <a:lnTo>
                    <a:pt x="1445079" y="1445078"/>
                  </a:lnTo>
                  <a:lnTo>
                    <a:pt x="0" y="144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10800000">
              <a:off x="0" y="2928257"/>
              <a:ext cx="1445079" cy="1445079"/>
            </a:xfrm>
            <a:custGeom>
              <a:avLst/>
              <a:gdLst/>
              <a:ahLst/>
              <a:cxnLst/>
              <a:rect r="r" b="b" t="t" l="l"/>
              <a:pathLst>
                <a:path h="1445079" w="1445079">
                  <a:moveTo>
                    <a:pt x="0" y="0"/>
                  </a:moveTo>
                  <a:lnTo>
                    <a:pt x="1445079" y="0"/>
                  </a:lnTo>
                  <a:lnTo>
                    <a:pt x="1445079" y="1445079"/>
                  </a:lnTo>
                  <a:lnTo>
                    <a:pt x="0" y="1445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-5400000">
              <a:off x="1445079" y="2928257"/>
              <a:ext cx="1445079" cy="1445079"/>
            </a:xfrm>
            <a:custGeom>
              <a:avLst/>
              <a:gdLst/>
              <a:ahLst/>
              <a:cxnLst/>
              <a:rect r="r" b="b" t="t" l="l"/>
              <a:pathLst>
                <a:path h="1445079" w="1445079">
                  <a:moveTo>
                    <a:pt x="0" y="0"/>
                  </a:moveTo>
                  <a:lnTo>
                    <a:pt x="1445078" y="0"/>
                  </a:lnTo>
                  <a:lnTo>
                    <a:pt x="1445078" y="1445079"/>
                  </a:lnTo>
                  <a:lnTo>
                    <a:pt x="0" y="1445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7385178" y="9743445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6863"/>
                  </a:srgbClr>
                </a:solidFill>
                <a:latin typeface="DM Sans Italics"/>
              </a:rPr>
              <a:t>Malki Amasha   10899282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1770" y="1460637"/>
            <a:ext cx="11219012" cy="72663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0096" y="855553"/>
            <a:ext cx="5480392" cy="154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FE6D73"/>
                </a:solidFill>
                <a:latin typeface="Kollektif Bold"/>
              </a:rPr>
              <a:t>STATISTICAL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755663" y="677704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621" y="680562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8"/>
                </a:lnTo>
                <a:lnTo>
                  <a:pt x="0" y="1083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5188" y="788942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765188" y="897323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18621" y="897323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318621" y="1006657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2556562" y="898276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6562" y="789895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3640370" y="898276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2753" y="1006657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56562" y="1006657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-765188" y="1005704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8100000">
            <a:off x="16760858" y="-1240983"/>
            <a:ext cx="7415398" cy="3565095"/>
            <a:chOff x="0" y="0"/>
            <a:chExt cx="660400" cy="317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H="true">
            <a:off x="16298854" y="-362874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6080026" y="-38426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15893267" y="-4022296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5683626" y="-4148951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15586790" y="-4292805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761629" y="5878232"/>
            <a:ext cx="4288378" cy="1240863"/>
            <a:chOff x="0" y="0"/>
            <a:chExt cx="5717837" cy="165448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717837" cy="1654484"/>
              <a:chOff x="0" y="0"/>
              <a:chExt cx="1036059" cy="29978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36060" cy="299789"/>
              </a:xfrm>
              <a:custGeom>
                <a:avLst/>
                <a:gdLst/>
                <a:ahLst/>
                <a:cxnLst/>
                <a:rect r="r" b="b" t="t" l="l"/>
                <a:pathLst>
                  <a:path h="299789" w="1036060">
                    <a:moveTo>
                      <a:pt x="135446" y="0"/>
                    </a:moveTo>
                    <a:lnTo>
                      <a:pt x="900613" y="0"/>
                    </a:lnTo>
                    <a:cubicBezTo>
                      <a:pt x="936536" y="0"/>
                      <a:pt x="970987" y="14270"/>
                      <a:pt x="996388" y="39671"/>
                    </a:cubicBezTo>
                    <a:cubicBezTo>
                      <a:pt x="1021789" y="65072"/>
                      <a:pt x="1036060" y="99524"/>
                      <a:pt x="1036060" y="135446"/>
                    </a:cubicBezTo>
                    <a:lnTo>
                      <a:pt x="1036060" y="164343"/>
                    </a:lnTo>
                    <a:cubicBezTo>
                      <a:pt x="1036060" y="200265"/>
                      <a:pt x="1021789" y="234717"/>
                      <a:pt x="996388" y="260118"/>
                    </a:cubicBezTo>
                    <a:cubicBezTo>
                      <a:pt x="970987" y="285519"/>
                      <a:pt x="936536" y="299789"/>
                      <a:pt x="900613" y="299789"/>
                    </a:cubicBezTo>
                    <a:lnTo>
                      <a:pt x="135446" y="299789"/>
                    </a:lnTo>
                    <a:cubicBezTo>
                      <a:pt x="99524" y="299789"/>
                      <a:pt x="65072" y="285519"/>
                      <a:pt x="39671" y="260118"/>
                    </a:cubicBezTo>
                    <a:cubicBezTo>
                      <a:pt x="14270" y="234717"/>
                      <a:pt x="0" y="200265"/>
                      <a:pt x="0" y="164343"/>
                    </a:cubicBezTo>
                    <a:lnTo>
                      <a:pt x="0" y="135446"/>
                    </a:lnTo>
                    <a:cubicBezTo>
                      <a:pt x="0" y="99524"/>
                      <a:pt x="14270" y="65072"/>
                      <a:pt x="39671" y="39671"/>
                    </a:cubicBezTo>
                    <a:cubicBezTo>
                      <a:pt x="65072" y="14270"/>
                      <a:pt x="99524" y="0"/>
                      <a:pt x="135446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9050"/>
                <a:ext cx="1036059" cy="280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242284"/>
              <a:ext cx="5717837" cy="1160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9"/>
                </a:lnSpc>
              </a:pPr>
              <a:r>
                <a:rPr lang="en-US" sz="3089">
                  <a:solidFill>
                    <a:srgbClr val="FFFFFF"/>
                  </a:solidFill>
                  <a:latin typeface="Kollektif Bold"/>
                </a:rPr>
                <a:t>03 - Z-CRITICAL VALUES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68580" y="2811956"/>
            <a:ext cx="4474476" cy="1294712"/>
            <a:chOff x="0" y="0"/>
            <a:chExt cx="5965968" cy="172628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965968" cy="1726282"/>
              <a:chOff x="0" y="0"/>
              <a:chExt cx="1036059" cy="29978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036060" cy="299789"/>
              </a:xfrm>
              <a:custGeom>
                <a:avLst/>
                <a:gdLst/>
                <a:ahLst/>
                <a:cxnLst/>
                <a:rect r="r" b="b" t="t" l="l"/>
                <a:pathLst>
                  <a:path h="299789" w="1036060">
                    <a:moveTo>
                      <a:pt x="135446" y="0"/>
                    </a:moveTo>
                    <a:lnTo>
                      <a:pt x="900613" y="0"/>
                    </a:lnTo>
                    <a:cubicBezTo>
                      <a:pt x="936536" y="0"/>
                      <a:pt x="970987" y="14270"/>
                      <a:pt x="996388" y="39671"/>
                    </a:cubicBezTo>
                    <a:cubicBezTo>
                      <a:pt x="1021789" y="65072"/>
                      <a:pt x="1036060" y="99524"/>
                      <a:pt x="1036060" y="135446"/>
                    </a:cubicBezTo>
                    <a:lnTo>
                      <a:pt x="1036060" y="164343"/>
                    </a:lnTo>
                    <a:cubicBezTo>
                      <a:pt x="1036060" y="200265"/>
                      <a:pt x="1021789" y="234717"/>
                      <a:pt x="996388" y="260118"/>
                    </a:cubicBezTo>
                    <a:cubicBezTo>
                      <a:pt x="970987" y="285519"/>
                      <a:pt x="936536" y="299789"/>
                      <a:pt x="900613" y="299789"/>
                    </a:cubicBezTo>
                    <a:lnTo>
                      <a:pt x="135446" y="299789"/>
                    </a:lnTo>
                    <a:cubicBezTo>
                      <a:pt x="99524" y="299789"/>
                      <a:pt x="65072" y="285519"/>
                      <a:pt x="39671" y="260118"/>
                    </a:cubicBezTo>
                    <a:cubicBezTo>
                      <a:pt x="14270" y="234717"/>
                      <a:pt x="0" y="200265"/>
                      <a:pt x="0" y="164343"/>
                    </a:cubicBezTo>
                    <a:lnTo>
                      <a:pt x="0" y="135446"/>
                    </a:lnTo>
                    <a:cubicBezTo>
                      <a:pt x="0" y="99524"/>
                      <a:pt x="14270" y="65072"/>
                      <a:pt x="39671" y="39671"/>
                    </a:cubicBezTo>
                    <a:cubicBezTo>
                      <a:pt x="65072" y="14270"/>
                      <a:pt x="99524" y="0"/>
                      <a:pt x="135446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1036059" cy="280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262736"/>
              <a:ext cx="5965968" cy="1200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3"/>
                </a:lnSpc>
              </a:pPr>
              <a:r>
                <a:rPr lang="en-US" sz="3223">
                  <a:solidFill>
                    <a:srgbClr val="FFFFFF"/>
                  </a:solidFill>
                  <a:latin typeface="Kollektif Bold"/>
                </a:rPr>
                <a:t>01 - CALCULATING MEAN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61629" y="4372018"/>
            <a:ext cx="4288378" cy="1240863"/>
            <a:chOff x="0" y="0"/>
            <a:chExt cx="5717837" cy="165448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717837" cy="1654484"/>
              <a:chOff x="0" y="0"/>
              <a:chExt cx="1036059" cy="29978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036060" cy="299789"/>
              </a:xfrm>
              <a:custGeom>
                <a:avLst/>
                <a:gdLst/>
                <a:ahLst/>
                <a:cxnLst/>
                <a:rect r="r" b="b" t="t" l="l"/>
                <a:pathLst>
                  <a:path h="299789" w="1036060">
                    <a:moveTo>
                      <a:pt x="135446" y="0"/>
                    </a:moveTo>
                    <a:lnTo>
                      <a:pt x="900613" y="0"/>
                    </a:lnTo>
                    <a:cubicBezTo>
                      <a:pt x="936536" y="0"/>
                      <a:pt x="970987" y="14270"/>
                      <a:pt x="996388" y="39671"/>
                    </a:cubicBezTo>
                    <a:cubicBezTo>
                      <a:pt x="1021789" y="65072"/>
                      <a:pt x="1036060" y="99524"/>
                      <a:pt x="1036060" y="135446"/>
                    </a:cubicBezTo>
                    <a:lnTo>
                      <a:pt x="1036060" y="164343"/>
                    </a:lnTo>
                    <a:cubicBezTo>
                      <a:pt x="1036060" y="200265"/>
                      <a:pt x="1021789" y="234717"/>
                      <a:pt x="996388" y="260118"/>
                    </a:cubicBezTo>
                    <a:cubicBezTo>
                      <a:pt x="970987" y="285519"/>
                      <a:pt x="936536" y="299789"/>
                      <a:pt x="900613" y="299789"/>
                    </a:cubicBezTo>
                    <a:lnTo>
                      <a:pt x="135446" y="299789"/>
                    </a:lnTo>
                    <a:cubicBezTo>
                      <a:pt x="99524" y="299789"/>
                      <a:pt x="65072" y="285519"/>
                      <a:pt x="39671" y="260118"/>
                    </a:cubicBezTo>
                    <a:cubicBezTo>
                      <a:pt x="14270" y="234717"/>
                      <a:pt x="0" y="200265"/>
                      <a:pt x="0" y="164343"/>
                    </a:cubicBezTo>
                    <a:lnTo>
                      <a:pt x="0" y="135446"/>
                    </a:lnTo>
                    <a:cubicBezTo>
                      <a:pt x="0" y="99524"/>
                      <a:pt x="14270" y="65072"/>
                      <a:pt x="39671" y="39671"/>
                    </a:cubicBezTo>
                    <a:cubicBezTo>
                      <a:pt x="65072" y="14270"/>
                      <a:pt x="99524" y="0"/>
                      <a:pt x="135446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9050"/>
                <a:ext cx="1036059" cy="280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0" y="242284"/>
              <a:ext cx="5717837" cy="1160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9"/>
                </a:lnSpc>
              </a:pPr>
              <a:r>
                <a:rPr lang="en-US" sz="3089">
                  <a:solidFill>
                    <a:srgbClr val="FFFFFF"/>
                  </a:solidFill>
                  <a:latin typeface="Kollektif Bold"/>
                </a:rPr>
                <a:t>02 -  CONFIDENCE INTERVALS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340292" y="8427197"/>
            <a:ext cx="13006627" cy="831103"/>
            <a:chOff x="0" y="0"/>
            <a:chExt cx="17342169" cy="1108138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11801168" y="0"/>
              <a:ext cx="5541001" cy="1096373"/>
              <a:chOff x="0" y="0"/>
              <a:chExt cx="1036059" cy="2050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F3722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1801168" y="244021"/>
              <a:ext cx="5541001" cy="608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3"/>
                </a:lnSpc>
              </a:pPr>
              <a:r>
                <a:rPr lang="en-US" sz="2993">
                  <a:solidFill>
                    <a:srgbClr val="FFFFFF"/>
                  </a:solidFill>
                  <a:latin typeface="Kollektif Bold"/>
                </a:rPr>
                <a:t>06 - MAXIMUM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11765"/>
              <a:ext cx="5541001" cy="1096373"/>
              <a:chOff x="0" y="0"/>
              <a:chExt cx="1036059" cy="2050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255786"/>
              <a:ext cx="5541001" cy="608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3"/>
                </a:lnSpc>
              </a:pPr>
              <a:r>
                <a:rPr lang="en-US" sz="2993">
                  <a:solidFill>
                    <a:srgbClr val="FFFFFF"/>
                  </a:solidFill>
                  <a:latin typeface="Kollektif Bold"/>
                </a:rPr>
                <a:t>04 - MINIMUM</a:t>
              </a:r>
            </a:p>
          </p:txBody>
        </p:sp>
        <p:grpSp>
          <p:nvGrpSpPr>
            <p:cNvPr name="Group 48" id="48"/>
            <p:cNvGrpSpPr/>
            <p:nvPr/>
          </p:nvGrpSpPr>
          <p:grpSpPr>
            <a:xfrm rot="0">
              <a:off x="5898066" y="0"/>
              <a:ext cx="5541001" cy="1096373"/>
              <a:chOff x="0" y="0"/>
              <a:chExt cx="1036059" cy="2050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036060" cy="205000"/>
              </a:xfrm>
              <a:custGeom>
                <a:avLst/>
                <a:gdLst/>
                <a:ahLst/>
                <a:cxnLst/>
                <a:rect r="r" b="b" t="t" l="l"/>
                <a:pathLst>
                  <a:path h="205000" w="1036060">
                    <a:moveTo>
                      <a:pt x="102500" y="0"/>
                    </a:moveTo>
                    <a:lnTo>
                      <a:pt x="933559" y="0"/>
                    </a:lnTo>
                    <a:cubicBezTo>
                      <a:pt x="990169" y="0"/>
                      <a:pt x="1036060" y="45891"/>
                      <a:pt x="1036060" y="102500"/>
                    </a:cubicBezTo>
                    <a:lnTo>
                      <a:pt x="1036060" y="102500"/>
                    </a:lnTo>
                    <a:cubicBezTo>
                      <a:pt x="1036060" y="129685"/>
                      <a:pt x="1025260" y="155756"/>
                      <a:pt x="1006038" y="174979"/>
                    </a:cubicBezTo>
                    <a:cubicBezTo>
                      <a:pt x="986815" y="194201"/>
                      <a:pt x="960744" y="205000"/>
                      <a:pt x="933559" y="205000"/>
                    </a:cubicBezTo>
                    <a:lnTo>
                      <a:pt x="102500" y="205000"/>
                    </a:lnTo>
                    <a:cubicBezTo>
                      <a:pt x="45891" y="205000"/>
                      <a:pt x="0" y="159110"/>
                      <a:pt x="0" y="102500"/>
                    </a:cubicBezTo>
                    <a:lnTo>
                      <a:pt x="0" y="102500"/>
                    </a:lnTo>
                    <a:cubicBezTo>
                      <a:pt x="0" y="45891"/>
                      <a:pt x="45891" y="0"/>
                      <a:pt x="10250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19050"/>
                <a:ext cx="1036059" cy="185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5898066" y="244021"/>
              <a:ext cx="5541001" cy="608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3"/>
                </a:lnSpc>
              </a:pPr>
              <a:r>
                <a:rPr lang="en-US" sz="2993">
                  <a:solidFill>
                    <a:srgbClr val="FFFFFF"/>
                  </a:solidFill>
                  <a:latin typeface="Kollektif Bold"/>
                </a:rPr>
                <a:t>05 - IQR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1831277" y="9628415"/>
            <a:ext cx="6231345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1765"/>
                  </a:srgbClr>
                </a:solidFill>
                <a:latin typeface="DM Sans Italics"/>
              </a:rPr>
              <a:t>Kavithma Samadinie   10899192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22" y="0"/>
            <a:ext cx="4102978" cy="3133183"/>
          </a:xfrm>
          <a:custGeom>
            <a:avLst/>
            <a:gdLst/>
            <a:ahLst/>
            <a:cxnLst/>
            <a:rect r="r" b="b" t="t" l="l"/>
            <a:pathLst>
              <a:path h="3133183" w="4102978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817" y="7566068"/>
            <a:ext cx="550009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8CA9AD"/>
                </a:solidFill>
                <a:latin typeface="DM Sans Bold"/>
              </a:rPr>
              <a:t>TABLE OF</a:t>
            </a:r>
          </a:p>
          <a:p>
            <a:pPr algn="r">
              <a:lnSpc>
                <a:spcPts val="8250"/>
              </a:lnSpc>
            </a:pPr>
            <a:r>
              <a:rPr lang="en-US" sz="7500">
                <a:solidFill>
                  <a:srgbClr val="8CA9AD"/>
                </a:solidFill>
                <a:latin typeface="DM Sans 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7556" y="1261792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7556" y="2783778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5969" y="1269727"/>
            <a:ext cx="11700167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INTRODUCTION &amp; PROJECT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969" y="2791714"/>
            <a:ext cx="937909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DATA SET OVERVIEW &amp; DATA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5969" y="1790433"/>
            <a:ext cx="7403241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/>
                </a:solidFill>
                <a:latin typeface="DM Sans Italics"/>
              </a:rPr>
              <a:t>P.J.E.Jebasuthanthirany    10900340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7556" y="4305765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5969" y="4313700"/>
            <a:ext cx="937909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METHODOLOGY &amp; OUTLIER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7556" y="5827752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5969" y="5835687"/>
            <a:ext cx="1015328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EXPECTED DELIVERABLES &amp; VISUALIZATION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5969" y="3312420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/>
                </a:solidFill>
                <a:latin typeface="DM Sans Italics"/>
              </a:rPr>
              <a:t>Joshua 10900339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5969" y="4834407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/>
                </a:solidFill>
                <a:latin typeface="DM Sans Italics"/>
              </a:rPr>
              <a:t>G.h.s.gnanodya   10899472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55969" y="6356393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/>
                </a:solidFill>
                <a:latin typeface="DM Sans Italics"/>
              </a:rPr>
              <a:t>Malki Amasha   10899282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17556" y="9164276"/>
            <a:ext cx="4102978" cy="2245448"/>
          </a:xfrm>
          <a:custGeom>
            <a:avLst/>
            <a:gdLst/>
            <a:ahLst/>
            <a:cxnLst/>
            <a:rect r="r" b="b" t="t" l="l"/>
            <a:pathLst>
              <a:path h="2245448" w="410297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17556" y="7345410"/>
            <a:ext cx="1938412" cy="100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05.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55969" y="7353345"/>
            <a:ext cx="10153286" cy="50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737373"/>
                </a:solidFill>
                <a:latin typeface="DM Sans Bold"/>
              </a:rPr>
              <a:t>CONCLUSION &amp; STATISTICAL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55969" y="7874051"/>
            <a:ext cx="6231345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/>
                </a:solidFill>
                <a:latin typeface="DM Sans Italics"/>
              </a:rPr>
              <a:t>Kavithma Samadinie   10899192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763005"/>
            <a:ext cx="8435223" cy="40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</a:rPr>
              <a:t>INTRODUCTION: OVERALL PROJECT OBJECTIVE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5909" y="2212116"/>
            <a:ext cx="6273391" cy="5862769"/>
          </a:xfrm>
          <a:custGeom>
            <a:avLst/>
            <a:gdLst/>
            <a:ahLst/>
            <a:cxnLst/>
            <a:rect r="r" b="b" t="t" l="l"/>
            <a:pathLst>
              <a:path h="5862769" w="6273391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4950" y="5625510"/>
            <a:ext cx="4593536" cy="4059016"/>
          </a:xfrm>
          <a:custGeom>
            <a:avLst/>
            <a:gdLst/>
            <a:ahLst/>
            <a:cxnLst/>
            <a:rect r="r" b="b" t="t" l="l"/>
            <a:pathLst>
              <a:path h="4059016" w="4593536">
                <a:moveTo>
                  <a:pt x="0" y="0"/>
                </a:moveTo>
                <a:lnTo>
                  <a:pt x="4593536" y="0"/>
                </a:lnTo>
                <a:lnTo>
                  <a:pt x="4593536" y="4059015"/>
                </a:lnTo>
                <a:lnTo>
                  <a:pt x="0" y="405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58907" y="5625510"/>
            <a:ext cx="4820074" cy="4259193"/>
          </a:xfrm>
          <a:custGeom>
            <a:avLst/>
            <a:gdLst/>
            <a:ahLst/>
            <a:cxnLst/>
            <a:rect r="r" b="b" t="t" l="l"/>
            <a:pathLst>
              <a:path h="4259193" w="4820074">
                <a:moveTo>
                  <a:pt x="0" y="0"/>
                </a:moveTo>
                <a:lnTo>
                  <a:pt x="4820074" y="0"/>
                </a:lnTo>
                <a:lnTo>
                  <a:pt x="4820074" y="4259192"/>
                </a:lnTo>
                <a:lnTo>
                  <a:pt x="0" y="42591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771580" y="6088746"/>
            <a:ext cx="2060276" cy="101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4"/>
              </a:lnSpc>
              <a:spcBef>
                <a:spcPct val="0"/>
              </a:spcBef>
            </a:pPr>
            <a:r>
              <a:rPr lang="en-US" sz="3640" spc="-218" strike="noStrike" u="none">
                <a:solidFill>
                  <a:srgbClr val="FFFFFF"/>
                </a:solidFill>
                <a:latin typeface="Rustic Printed"/>
              </a:rPr>
              <a:t>MAIN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5299" y="7383386"/>
            <a:ext cx="4332838" cy="129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427">
                <a:solidFill>
                  <a:srgbClr val="FFFFFF"/>
                </a:solidFill>
                <a:latin typeface="Canva Sans 1 Medium"/>
              </a:rPr>
              <a:t> </a:t>
            </a:r>
            <a:r>
              <a:rPr lang="en-US" sz="2427">
                <a:solidFill>
                  <a:srgbClr val="FFFFFF"/>
                </a:solidFill>
                <a:latin typeface="Canva Sans 1 Medium"/>
              </a:rPr>
              <a:t>Enhance teaching strategies to improve the outcomes of the students' performance.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6822" y="6083274"/>
            <a:ext cx="2847477" cy="97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5"/>
              </a:lnSpc>
              <a:spcBef>
                <a:spcPct val="0"/>
              </a:spcBef>
            </a:pPr>
            <a:r>
              <a:rPr lang="en-US" sz="3527" spc="-211" strike="noStrike" u="none">
                <a:solidFill>
                  <a:srgbClr val="FFFFFF"/>
                </a:solidFill>
                <a:latin typeface="Rustic Printed"/>
              </a:rPr>
              <a:t>SECONDARY 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6211" y="7068931"/>
            <a:ext cx="4519698" cy="185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8"/>
              </a:lnSpc>
            </a:pPr>
          </a:p>
          <a:p>
            <a:pPr algn="just">
              <a:lnSpc>
                <a:spcPts val="2968"/>
              </a:lnSpc>
            </a:pPr>
            <a:r>
              <a:rPr lang="en-US" sz="2076" spc="124">
                <a:solidFill>
                  <a:srgbClr val="FFFFFF"/>
                </a:solidFill>
                <a:latin typeface="Canva Sans 1 Medium"/>
              </a:rPr>
              <a:t>Also, students' performance is influenced by various factors (our variables)</a:t>
            </a:r>
          </a:p>
          <a:p>
            <a:pPr algn="just">
              <a:lnSpc>
                <a:spcPts val="296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420984" y="9675149"/>
            <a:ext cx="7403241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7647"/>
                  </a:srgbClr>
                </a:solidFill>
                <a:latin typeface="DM Sans Italics"/>
              </a:rPr>
              <a:t>P.J.E.Jebasuthanthirany    10900340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0268" y="3368953"/>
            <a:ext cx="70250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0268" y="5867136"/>
            <a:ext cx="6846105" cy="192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42"/>
              </a:lnSpc>
              <a:spcBef>
                <a:spcPct val="0"/>
              </a:spcBef>
            </a:pPr>
            <a:r>
              <a:rPr lang="en-US" sz="2328" spc="139">
                <a:solidFill>
                  <a:srgbClr val="000000"/>
                </a:solidFill>
                <a:latin typeface="DM Sans"/>
              </a:rPr>
              <a:t>This section introduces the project and outlines its objectives. It highlights the goal of analyzing a dataset containing student performance data in math, reading, and writing scores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167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8908" y="1711885"/>
            <a:ext cx="4475604" cy="148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199" spc="35">
                <a:solidFill>
                  <a:srgbClr val="000000"/>
                </a:solidFill>
                <a:latin typeface="DM Sans"/>
              </a:rPr>
              <a:t> The objective is to extract insights using data cleaning, preprocessing, visualization, and modeling techniques in Python.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8908" y="4405367"/>
            <a:ext cx="4132127" cy="231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4"/>
              </a:lnSpc>
            </a:pPr>
            <a:r>
              <a:rPr lang="en-US" sz="2099" spc="33">
                <a:solidFill>
                  <a:srgbClr val="000000"/>
                </a:solidFill>
                <a:latin typeface="DM Sans Medium"/>
              </a:rPr>
              <a:t>Ultimately, the project aims to provide valuable insights for educational institutions to enhance </a:t>
            </a:r>
          </a:p>
          <a:p>
            <a:pPr algn="just">
              <a:lnSpc>
                <a:spcPts val="2160"/>
              </a:lnSpc>
            </a:pPr>
          </a:p>
          <a:p>
            <a:pPr algn="just">
              <a:lnSpc>
                <a:spcPts val="2160"/>
              </a:lnSpc>
            </a:pPr>
          </a:p>
          <a:p>
            <a:pPr algn="just" marL="0" indent="0" lvl="0">
              <a:lnSpc>
                <a:spcPts val="296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18908" y="7098849"/>
            <a:ext cx="413212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39"/>
              </a:lnSpc>
              <a:spcBef>
                <a:spcPct val="0"/>
              </a:spcBef>
            </a:pPr>
            <a:r>
              <a:rPr lang="en-US" sz="2399" spc="38">
                <a:solidFill>
                  <a:srgbClr val="000000"/>
                </a:solidFill>
                <a:latin typeface="DM Sans Medium"/>
              </a:rPr>
              <a:t>teaching methods and improve student outcomes.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420984" y="9675149"/>
            <a:ext cx="7403241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7647"/>
                  </a:srgbClr>
                </a:solidFill>
                <a:latin typeface="DM Sans Italics"/>
              </a:rPr>
              <a:t>P.J.E.Jebasuthanthirany    10900340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930165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82898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35631" y="4892472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32501" y="1907439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Dataset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7066" y="5587466"/>
            <a:ext cx="2970147" cy="48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01. Name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93073" y="6716941"/>
            <a:ext cx="2646492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female        52%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male           48%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10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1930" y="5587466"/>
            <a:ext cx="3742512" cy="9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03. Parent occupation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7578" y="6716941"/>
            <a:ext cx="3488991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some college           23%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associate's degree  22%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          55%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157392" y="5587466"/>
            <a:ext cx="3110871" cy="9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04. Mobile number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9581" y="6716941"/>
            <a:ext cx="3505072" cy="137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standard              65%</a:t>
            </a:r>
          </a:p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free/reduced      36%</a:t>
            </a:r>
          </a:p>
          <a:p>
            <a:pPr>
              <a:lnSpc>
                <a:spcPts val="3743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5949498" y="5596991"/>
            <a:ext cx="2970147" cy="48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</a:pPr>
            <a:r>
              <a:rPr lang="en-US" sz="3600">
                <a:solidFill>
                  <a:srgbClr val="000000"/>
                </a:solidFill>
                <a:latin typeface="DM Sans Bold"/>
              </a:rPr>
              <a:t>02. City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30165" y="6607086"/>
            <a:ext cx="2646492" cy="23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C          32%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D          26%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42%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    50</a:t>
            </a:r>
          </a:p>
          <a:p>
            <a:pPr>
              <a:lnSpc>
                <a:spcPts val="3744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6315770" y="895350"/>
            <a:ext cx="6046286" cy="1027869"/>
            <a:chOff x="0" y="0"/>
            <a:chExt cx="1592438" cy="2707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6659340" y="1096547"/>
            <a:ext cx="531190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         TO BE DROP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15770" y="9837660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1765"/>
                  </a:srgbClr>
                </a:solidFill>
                <a:latin typeface="DM Sans Italics"/>
              </a:rPr>
              <a:t>Joshua       10900339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930165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82898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35631" y="4892472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32501" y="1907439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Dataset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7066" y="5587466"/>
            <a:ext cx="2970147" cy="48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06. Gender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93073" y="6716941"/>
            <a:ext cx="2646492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female        52%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male           48%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10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1930" y="5587466"/>
            <a:ext cx="3742512" cy="9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08. Parental level of education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7578" y="6716941"/>
            <a:ext cx="3488991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some college           23%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associate's degree  22%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          55%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157392" y="5587466"/>
            <a:ext cx="3110871" cy="48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09. Lunch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9581" y="6716941"/>
            <a:ext cx="3505072" cy="137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standard              65%</a:t>
            </a:r>
          </a:p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free/reduced      36%</a:t>
            </a:r>
          </a:p>
          <a:p>
            <a:pPr>
              <a:lnSpc>
                <a:spcPts val="3743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5949498" y="5596991"/>
            <a:ext cx="2970147" cy="94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</a:pPr>
            <a:r>
              <a:rPr lang="en-US" sz="3600">
                <a:solidFill>
                  <a:srgbClr val="000000"/>
                </a:solidFill>
                <a:latin typeface="DM Sans Bold"/>
              </a:rPr>
              <a:t>07. Race/</a:t>
            </a:r>
          </a:p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Ethnicity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30165" y="6607086"/>
            <a:ext cx="2646492" cy="23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C          32%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D          26%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42%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    50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6099187" y="9802533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1765"/>
                  </a:srgbClr>
                </a:solidFill>
                <a:latin typeface="DM Sans Italics"/>
              </a:rPr>
              <a:t>Joshua       10900339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930165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82898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35631" y="4892472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32501" y="1907439"/>
            <a:ext cx="8822997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Dataset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7066" y="5587466"/>
            <a:ext cx="2970147" cy="185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10. Test preparation course</a:t>
            </a:r>
          </a:p>
          <a:p>
            <a:pPr>
              <a:lnSpc>
                <a:spcPts val="360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227066" y="7073811"/>
            <a:ext cx="2646492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female        52%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male           48%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10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671930" y="5587466"/>
            <a:ext cx="3742512" cy="9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12. Reading score</a:t>
            </a:r>
          </a:p>
          <a:p>
            <a:pPr>
              <a:lnSpc>
                <a:spcPts val="360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727578" y="6716941"/>
            <a:ext cx="3488991" cy="184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some college           23%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associate's degree  22%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          55%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157392" y="5587466"/>
            <a:ext cx="3110871" cy="139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5"/>
              </a:lnSpc>
            </a:pPr>
            <a:r>
              <a:rPr lang="en-US" sz="3500">
                <a:solidFill>
                  <a:srgbClr val="000000"/>
                </a:solidFill>
                <a:latin typeface="DM Sans Bold"/>
              </a:rPr>
              <a:t>13. Writing score</a:t>
            </a:r>
          </a:p>
          <a:p>
            <a:pPr>
              <a:lnSpc>
                <a:spcPts val="360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389581" y="6716941"/>
            <a:ext cx="3505072" cy="137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standard              65%</a:t>
            </a:r>
          </a:p>
          <a:p>
            <a:pPr>
              <a:lnSpc>
                <a:spcPts val="3743"/>
              </a:lnSpc>
            </a:pPr>
            <a:r>
              <a:rPr lang="en-US" sz="2399">
                <a:solidFill>
                  <a:srgbClr val="000000"/>
                </a:solidFill>
                <a:latin typeface="DM Sans"/>
              </a:rPr>
              <a:t>free/reduced      36%</a:t>
            </a:r>
          </a:p>
          <a:p>
            <a:pPr>
              <a:lnSpc>
                <a:spcPts val="3743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5949498" y="5596991"/>
            <a:ext cx="3778080" cy="14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</a:pPr>
            <a:r>
              <a:rPr lang="en-US" sz="3600">
                <a:solidFill>
                  <a:srgbClr val="000000"/>
                </a:solidFill>
                <a:latin typeface="DM Sans Bold"/>
              </a:rPr>
              <a:t>11. Math </a:t>
            </a:r>
          </a:p>
          <a:p>
            <a:pPr>
              <a:lnSpc>
                <a:spcPts val="3708"/>
              </a:lnSpc>
            </a:pPr>
            <a:r>
              <a:rPr lang="en-US" sz="3600">
                <a:solidFill>
                  <a:srgbClr val="000000"/>
                </a:solidFill>
                <a:latin typeface="DM Sans Bold"/>
              </a:rPr>
              <a:t>score</a:t>
            </a:r>
          </a:p>
          <a:p>
            <a:pPr>
              <a:lnSpc>
                <a:spcPts val="3708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5930165" y="6607086"/>
            <a:ext cx="2646492" cy="23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C          32%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group D          26%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Other              42%</a:t>
            </a:r>
          </a:p>
          <a:p>
            <a:pPr>
              <a:lnSpc>
                <a:spcPts val="3744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Null                  50</a:t>
            </a:r>
          </a:p>
          <a:p>
            <a:pPr>
              <a:lnSpc>
                <a:spcPts val="374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976502" y="9802533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1765"/>
                  </a:srgbClr>
                </a:solidFill>
                <a:latin typeface="DM Sans Italics"/>
              </a:rPr>
              <a:t>Joshua       10900339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2021" y="2103083"/>
            <a:ext cx="6967300" cy="84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 DATA CLEANING</a:t>
            </a:r>
          </a:p>
        </p:txBody>
      </p:sp>
      <p:grpSp>
        <p:nvGrpSpPr>
          <p:cNvPr name="Group 3" id="3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47001" y="4263848"/>
            <a:ext cx="9212299" cy="1027869"/>
            <a:chOff x="0" y="0"/>
            <a:chExt cx="2426285" cy="270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26285" cy="270714"/>
            </a:xfrm>
            <a:custGeom>
              <a:avLst/>
              <a:gdLst/>
              <a:ahLst/>
              <a:cxnLst/>
              <a:rect r="r" b="b" t="t" l="l"/>
              <a:pathLst>
                <a:path h="270714" w="2426285">
                  <a:moveTo>
                    <a:pt x="42860" y="0"/>
                  </a:moveTo>
                  <a:lnTo>
                    <a:pt x="2383425" y="0"/>
                  </a:lnTo>
                  <a:cubicBezTo>
                    <a:pt x="2394792" y="0"/>
                    <a:pt x="2405693" y="4516"/>
                    <a:pt x="2413731" y="12553"/>
                  </a:cubicBezTo>
                  <a:cubicBezTo>
                    <a:pt x="2421769" y="20591"/>
                    <a:pt x="2426285" y="31493"/>
                    <a:pt x="2426285" y="42860"/>
                  </a:cubicBezTo>
                  <a:lnTo>
                    <a:pt x="2426285" y="227855"/>
                  </a:lnTo>
                  <a:cubicBezTo>
                    <a:pt x="2426285" y="239222"/>
                    <a:pt x="2421769" y="250123"/>
                    <a:pt x="2413731" y="258161"/>
                  </a:cubicBezTo>
                  <a:cubicBezTo>
                    <a:pt x="2405693" y="266199"/>
                    <a:pt x="2394792" y="270714"/>
                    <a:pt x="2383425" y="270714"/>
                  </a:cubicBezTo>
                  <a:lnTo>
                    <a:pt x="42860" y="270714"/>
                  </a:lnTo>
                  <a:cubicBezTo>
                    <a:pt x="31493" y="270714"/>
                    <a:pt x="20591" y="266199"/>
                    <a:pt x="12553" y="258161"/>
                  </a:cubicBezTo>
                  <a:cubicBezTo>
                    <a:pt x="4516" y="250123"/>
                    <a:pt x="0" y="239222"/>
                    <a:pt x="0" y="227855"/>
                  </a:cubicBezTo>
                  <a:lnTo>
                    <a:pt x="0" y="42860"/>
                  </a:lnTo>
                  <a:cubicBezTo>
                    <a:pt x="0" y="31493"/>
                    <a:pt x="4516" y="20591"/>
                    <a:pt x="12553" y="12553"/>
                  </a:cubicBezTo>
                  <a:cubicBezTo>
                    <a:pt x="20591" y="4516"/>
                    <a:pt x="31493" y="0"/>
                    <a:pt x="4286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426285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47001" y="5529841"/>
            <a:ext cx="9212299" cy="1027869"/>
            <a:chOff x="0" y="0"/>
            <a:chExt cx="2426285" cy="2707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26285" cy="270714"/>
            </a:xfrm>
            <a:custGeom>
              <a:avLst/>
              <a:gdLst/>
              <a:ahLst/>
              <a:cxnLst/>
              <a:rect r="r" b="b" t="t" l="l"/>
              <a:pathLst>
                <a:path h="270714" w="2426285">
                  <a:moveTo>
                    <a:pt x="42860" y="0"/>
                  </a:moveTo>
                  <a:lnTo>
                    <a:pt x="2383425" y="0"/>
                  </a:lnTo>
                  <a:cubicBezTo>
                    <a:pt x="2394792" y="0"/>
                    <a:pt x="2405693" y="4516"/>
                    <a:pt x="2413731" y="12553"/>
                  </a:cubicBezTo>
                  <a:cubicBezTo>
                    <a:pt x="2421769" y="20591"/>
                    <a:pt x="2426285" y="31493"/>
                    <a:pt x="2426285" y="42860"/>
                  </a:cubicBezTo>
                  <a:lnTo>
                    <a:pt x="2426285" y="227855"/>
                  </a:lnTo>
                  <a:cubicBezTo>
                    <a:pt x="2426285" y="239222"/>
                    <a:pt x="2421769" y="250123"/>
                    <a:pt x="2413731" y="258161"/>
                  </a:cubicBezTo>
                  <a:cubicBezTo>
                    <a:pt x="2405693" y="266199"/>
                    <a:pt x="2394792" y="270714"/>
                    <a:pt x="2383425" y="270714"/>
                  </a:cubicBezTo>
                  <a:lnTo>
                    <a:pt x="42860" y="270714"/>
                  </a:lnTo>
                  <a:cubicBezTo>
                    <a:pt x="31493" y="270714"/>
                    <a:pt x="20591" y="266199"/>
                    <a:pt x="12553" y="258161"/>
                  </a:cubicBezTo>
                  <a:cubicBezTo>
                    <a:pt x="4516" y="250123"/>
                    <a:pt x="0" y="239222"/>
                    <a:pt x="0" y="227855"/>
                  </a:cubicBezTo>
                  <a:lnTo>
                    <a:pt x="0" y="42860"/>
                  </a:lnTo>
                  <a:cubicBezTo>
                    <a:pt x="0" y="31493"/>
                    <a:pt x="4516" y="20591"/>
                    <a:pt x="12553" y="12553"/>
                  </a:cubicBezTo>
                  <a:cubicBezTo>
                    <a:pt x="20591" y="4516"/>
                    <a:pt x="31493" y="0"/>
                    <a:pt x="4286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426285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47001" y="6795835"/>
            <a:ext cx="9212299" cy="1027869"/>
            <a:chOff x="0" y="0"/>
            <a:chExt cx="2426285" cy="2707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26285" cy="270714"/>
            </a:xfrm>
            <a:custGeom>
              <a:avLst/>
              <a:gdLst/>
              <a:ahLst/>
              <a:cxnLst/>
              <a:rect r="r" b="b" t="t" l="l"/>
              <a:pathLst>
                <a:path h="270714" w="2426285">
                  <a:moveTo>
                    <a:pt x="42860" y="0"/>
                  </a:moveTo>
                  <a:lnTo>
                    <a:pt x="2383425" y="0"/>
                  </a:lnTo>
                  <a:cubicBezTo>
                    <a:pt x="2394792" y="0"/>
                    <a:pt x="2405693" y="4516"/>
                    <a:pt x="2413731" y="12553"/>
                  </a:cubicBezTo>
                  <a:cubicBezTo>
                    <a:pt x="2421769" y="20591"/>
                    <a:pt x="2426285" y="31493"/>
                    <a:pt x="2426285" y="42860"/>
                  </a:cubicBezTo>
                  <a:lnTo>
                    <a:pt x="2426285" y="227855"/>
                  </a:lnTo>
                  <a:cubicBezTo>
                    <a:pt x="2426285" y="239222"/>
                    <a:pt x="2421769" y="250123"/>
                    <a:pt x="2413731" y="258161"/>
                  </a:cubicBezTo>
                  <a:cubicBezTo>
                    <a:pt x="2405693" y="266199"/>
                    <a:pt x="2394792" y="270714"/>
                    <a:pt x="2383425" y="270714"/>
                  </a:cubicBezTo>
                  <a:lnTo>
                    <a:pt x="42860" y="270714"/>
                  </a:lnTo>
                  <a:cubicBezTo>
                    <a:pt x="31493" y="270714"/>
                    <a:pt x="20591" y="266199"/>
                    <a:pt x="12553" y="258161"/>
                  </a:cubicBezTo>
                  <a:cubicBezTo>
                    <a:pt x="4516" y="250123"/>
                    <a:pt x="0" y="239222"/>
                    <a:pt x="0" y="227855"/>
                  </a:cubicBezTo>
                  <a:lnTo>
                    <a:pt x="0" y="42860"/>
                  </a:lnTo>
                  <a:cubicBezTo>
                    <a:pt x="0" y="31493"/>
                    <a:pt x="4516" y="20591"/>
                    <a:pt x="12553" y="12553"/>
                  </a:cubicBezTo>
                  <a:cubicBezTo>
                    <a:pt x="20591" y="4516"/>
                    <a:pt x="31493" y="0"/>
                    <a:pt x="4286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2426285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390571" y="4465045"/>
            <a:ext cx="834376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02 - REMOVING DUPLICATES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0571" y="5731038"/>
            <a:ext cx="8504753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HANDLING DUPLICATE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90571" y="6997032"/>
            <a:ext cx="834376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04 - STANDARDIZING FORMATS</a:t>
            </a:r>
          </a:p>
        </p:txBody>
      </p:sp>
      <p:grpSp>
        <p:nvGrpSpPr>
          <p:cNvPr name="Group 18" id="18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6779354" y="-3323851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7092031" y="-2963542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7450501" y="-2612228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7836769" y="-2308948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8276445" y="-182225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155379" y="4682116"/>
            <a:ext cx="6713943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545454"/>
                </a:solidFill>
                <a:latin typeface="DM Sans"/>
              </a:rPr>
              <a:t>These methods helps to ensure that the dataset is accurate, consistent, and suitable for analysing and modeling tasks.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047001" y="2997854"/>
            <a:ext cx="9212299" cy="1027869"/>
            <a:chOff x="0" y="0"/>
            <a:chExt cx="2426285" cy="2707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26285" cy="270714"/>
            </a:xfrm>
            <a:custGeom>
              <a:avLst/>
              <a:gdLst/>
              <a:ahLst/>
              <a:cxnLst/>
              <a:rect r="r" b="b" t="t" l="l"/>
              <a:pathLst>
                <a:path h="270714" w="2426285">
                  <a:moveTo>
                    <a:pt x="42860" y="0"/>
                  </a:moveTo>
                  <a:lnTo>
                    <a:pt x="2383425" y="0"/>
                  </a:lnTo>
                  <a:cubicBezTo>
                    <a:pt x="2394792" y="0"/>
                    <a:pt x="2405693" y="4516"/>
                    <a:pt x="2413731" y="12553"/>
                  </a:cubicBezTo>
                  <a:cubicBezTo>
                    <a:pt x="2421769" y="20591"/>
                    <a:pt x="2426285" y="31493"/>
                    <a:pt x="2426285" y="42860"/>
                  </a:cubicBezTo>
                  <a:lnTo>
                    <a:pt x="2426285" y="227855"/>
                  </a:lnTo>
                  <a:cubicBezTo>
                    <a:pt x="2426285" y="239222"/>
                    <a:pt x="2421769" y="250123"/>
                    <a:pt x="2413731" y="258161"/>
                  </a:cubicBezTo>
                  <a:cubicBezTo>
                    <a:pt x="2405693" y="266199"/>
                    <a:pt x="2394792" y="270714"/>
                    <a:pt x="2383425" y="270714"/>
                  </a:cubicBezTo>
                  <a:lnTo>
                    <a:pt x="42860" y="270714"/>
                  </a:lnTo>
                  <a:cubicBezTo>
                    <a:pt x="31493" y="270714"/>
                    <a:pt x="20591" y="266199"/>
                    <a:pt x="12553" y="258161"/>
                  </a:cubicBezTo>
                  <a:cubicBezTo>
                    <a:pt x="4516" y="250123"/>
                    <a:pt x="0" y="239222"/>
                    <a:pt x="0" y="227855"/>
                  </a:cubicBezTo>
                  <a:lnTo>
                    <a:pt x="0" y="42860"/>
                  </a:lnTo>
                  <a:cubicBezTo>
                    <a:pt x="0" y="31493"/>
                    <a:pt x="4516" y="20591"/>
                    <a:pt x="12553" y="12553"/>
                  </a:cubicBezTo>
                  <a:cubicBezTo>
                    <a:pt x="20591" y="4516"/>
                    <a:pt x="31493" y="0"/>
                    <a:pt x="4286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2426285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390571" y="3199051"/>
            <a:ext cx="8868729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01 - HANDLING MISSING VALUES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24936" y="9785854"/>
            <a:ext cx="5542676" cy="43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737373">
                    <a:alpha val="51765"/>
                  </a:srgbClr>
                </a:solidFill>
                <a:latin typeface="DM Sans Italics"/>
              </a:rPr>
              <a:t>Joshua       10900339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DAF_ObiAv_g</dc:identifier>
  <dcterms:modified xsi:type="dcterms:W3CDTF">2011-08-01T06:04:30Z</dcterms:modified>
  <cp:revision>1</cp:revision>
  <dc:title>Blue and Green Organic Group Project Presentation</dc:title>
</cp:coreProperties>
</file>